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309" r:id="rId3"/>
    <p:sldId id="371" r:id="rId4"/>
    <p:sldId id="275" r:id="rId5"/>
    <p:sldId id="372" r:id="rId6"/>
    <p:sldId id="370" r:id="rId7"/>
    <p:sldId id="369" r:id="rId8"/>
    <p:sldId id="361" r:id="rId9"/>
    <p:sldId id="362" r:id="rId10"/>
    <p:sldId id="347" r:id="rId11"/>
    <p:sldId id="359" r:id="rId12"/>
    <p:sldId id="373" r:id="rId13"/>
    <p:sldId id="363" r:id="rId14"/>
    <p:sldId id="374" r:id="rId15"/>
    <p:sldId id="340" r:id="rId16"/>
    <p:sldId id="351" r:id="rId17"/>
    <p:sldId id="376" r:id="rId18"/>
    <p:sldId id="357" r:id="rId19"/>
    <p:sldId id="353" r:id="rId20"/>
    <p:sldId id="378" r:id="rId21"/>
    <p:sldId id="354" r:id="rId22"/>
    <p:sldId id="355" r:id="rId23"/>
    <p:sldId id="364" r:id="rId24"/>
    <p:sldId id="365" r:id="rId25"/>
    <p:sldId id="375" r:id="rId26"/>
    <p:sldId id="349" r:id="rId27"/>
    <p:sldId id="352" r:id="rId28"/>
    <p:sldId id="358" r:id="rId29"/>
    <p:sldId id="366" r:id="rId30"/>
    <p:sldId id="367" r:id="rId31"/>
    <p:sldId id="368" r:id="rId32"/>
    <p:sldId id="377" r:id="rId33"/>
    <p:sldId id="302" r:id="rId34"/>
  </p:sldIdLst>
  <p:sldSz cx="12192000" cy="6858000"/>
  <p:notesSz cx="6797675" cy="9926638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840" userDrawn="1">
          <p15:clr>
            <a:srgbClr val="A4A3A4"/>
          </p15:clr>
        </p15:guide>
        <p15:guide id="3" orient="horz" pos="20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8517"/>
    <a:srgbClr val="2337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96" autoAdjust="0"/>
    <p:restoredTop sz="80392" autoAdjust="0"/>
  </p:normalViewPr>
  <p:slideViewPr>
    <p:cSldViewPr snapToGrid="0">
      <p:cViewPr varScale="1">
        <p:scale>
          <a:sx n="45" d="100"/>
          <a:sy n="45" d="100"/>
        </p:scale>
        <p:origin x="62" y="811"/>
      </p:cViewPr>
      <p:guideLst>
        <p:guide pos="840"/>
        <p:guide orient="horz" pos="2016"/>
      </p:guideLst>
    </p:cSldViewPr>
  </p:slideViewPr>
  <p:outlineViewPr>
    <p:cViewPr>
      <p:scale>
        <a:sx n="33" d="100"/>
        <a:sy n="33" d="100"/>
      </p:scale>
      <p:origin x="0" y="-6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3486" y="-61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50F62E3-41A1-495D-A4AB-E79E21815B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CA2F4F-99D3-459F-8D77-C00791FE82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A2639-1874-4B3D-8074-2AE8AD91B08D}" type="datetimeFigureOut">
              <a:rPr lang="cs-CZ" smtClean="0"/>
              <a:t>04.12.2022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98564D-45CE-4DE8-AD0E-1733D92B822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210D49-7DAF-4866-B053-27FD41A6E2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89B570-9545-4CE4-90E2-7BC80CEA18C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0708463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eg>
</file>

<file path=ppt/media/image10.png>
</file>

<file path=ppt/media/image12.jpeg>
</file>

<file path=ppt/media/image13.jpeg>
</file>

<file path=ppt/media/image14.jpeg>
</file>

<file path=ppt/media/image17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2.png>
</file>

<file path=ppt/media/image33.png>
</file>

<file path=ppt/media/image38.png>
</file>

<file path=ppt/media/image39.png>
</file>

<file path=ppt/media/image4.jpe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F9E2D-ABE8-4715-ACEE-3A21AD335CA9}" type="datetimeFigureOut">
              <a:rPr lang="cs-CZ" smtClean="0"/>
              <a:t>04.12.2022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42786B-7EAB-4796-A3C3-3241E5BD8FC9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9585420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Hi, my name is Petr Keil and this is my project Biodiversity dynamics across a continuum of space, time, and their scales</a:t>
            </a:r>
            <a:r>
              <a:rPr lang="cs-CZ" dirty="0"/>
              <a:t>. </a:t>
            </a:r>
            <a:endParaRPr lang="en-US" dirty="0"/>
          </a:p>
          <a:p>
            <a:endParaRPr lang="cs-CZ" dirty="0"/>
          </a:p>
          <a:p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22810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58420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327094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481249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69693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89697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796096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 am qualified to deliver all this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025926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023317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443116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118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 am qualified to deliver all this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2062403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855111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338954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125258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246125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738325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791924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 am qualified to deliver all this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784401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200699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636784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29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0061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406696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30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534413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31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745194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32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927996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33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57251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46862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585513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518098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33369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81061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In this panel we can probably all agree that biodiversity is one of the most valuable natural resources.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 things like climate change or habitat loss are a threat to biodiversity, to the extent that we hear about biodiversity crisis, or sixth mass extinction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For example, about 1% of vertebrate species have gone extinct because of humans</a:t>
            </a:r>
          </a:p>
          <a:p>
            <a:pPr marL="0" indent="0">
              <a:buFontTx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42786B-7EAB-4796-A3C3-3241E5BD8FC9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2217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A343-F8CD-4B91-80D5-8F976A5FC7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384" y="491372"/>
            <a:ext cx="9144000" cy="1817877"/>
          </a:xfrm>
        </p:spPr>
        <p:txBody>
          <a:bodyPr anchor="b">
            <a:normAutofit/>
          </a:bodyPr>
          <a:lstStyle>
            <a:lvl1pPr algn="l">
              <a:lnSpc>
                <a:spcPct val="12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  <a:endParaRPr lang="cs-CZ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4CF820-8C15-4B2C-8A98-0F7C6D2B53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384" y="2679285"/>
            <a:ext cx="9144000" cy="165576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cs-CZ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D62E281-3647-4F0D-A47A-4C1A246EF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53200"/>
            <a:ext cx="9448800" cy="3048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2743200" algn="l">
              <a:defRPr sz="1400">
                <a:solidFill>
                  <a:schemeClr val="tx1"/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50E99B9-1540-41C4-ACB1-BA6B98774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53200"/>
            <a:ext cx="2743200" cy="3048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143947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28" userDrawn="1">
          <p15:clr>
            <a:srgbClr val="FBAE40"/>
          </p15:clr>
        </p15:guide>
        <p15:guide id="2" pos="595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2C36F-FB40-46CF-BA4E-D7BFB0ABF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487564" cy="681037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274320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cs-C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0F4F2-E764-49C1-B617-A9D8BD31E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5189"/>
            <a:ext cx="10515600" cy="4351338"/>
          </a:xfrm>
        </p:spPr>
        <p:txBody>
          <a:bodyPr/>
          <a:lstStyle>
            <a:lvl1pPr marL="0" indent="0">
              <a:buNone/>
              <a:defRPr sz="2000"/>
            </a:lvl1pPr>
            <a:lvl2pPr>
              <a:defRPr sz="1800"/>
            </a:lvl2pPr>
            <a:lvl3pPr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39BB4-1FF4-4FE1-ACFD-B24B7C1DE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6578082"/>
            <a:ext cx="9448800" cy="27991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2743200" algn="l">
              <a:defRPr sz="1400">
                <a:solidFill>
                  <a:schemeClr val="tx1"/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D74CB-2F32-4865-8731-CCEF1DE74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78082"/>
            <a:ext cx="2743200" cy="27991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11198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8A487-18A5-4BE2-BB06-FC58A6215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3400" baseline="0"/>
            </a:lvl1pPr>
          </a:lstStyle>
          <a:p>
            <a:r>
              <a:rPr lang="en-US" dirty="0"/>
              <a:t>Click to edit Master title style</a:t>
            </a:r>
            <a:endParaRPr lang="cs-C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DC456-583F-4996-A362-D4B2CEC45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2D7CA-4D29-4535-8BFA-A4B259067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B189797-3953-4F5D-877B-7A93E60C5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6578082"/>
            <a:ext cx="9448800" cy="27991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2743200" algn="l">
              <a:defRPr>
                <a:solidFill>
                  <a:schemeClr val="tx1"/>
                </a:solidFill>
              </a:defRPr>
            </a:lvl1pPr>
          </a:lstStyle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517459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utro">
    <p:bg>
      <p:bgPr>
        <a:solidFill>
          <a:srgbClr val="2337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61AA8-01C8-4783-AFEE-64DCA4FEB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3794125"/>
            <a:ext cx="10515600" cy="1325563"/>
          </a:xfrm>
          <a:solidFill>
            <a:srgbClr val="23373B"/>
          </a:solidFill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cs-CZ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3AB4D-DC5C-41FB-81BF-8BC570B1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68751"/>
            <a:ext cx="2743199" cy="28924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391CD50-3AE7-435F-B3BF-0B4F9FA5D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6578082"/>
            <a:ext cx="9448800" cy="279918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2743200" algn="l">
              <a:defRPr sz="1400">
                <a:solidFill>
                  <a:schemeClr val="tx1"/>
                </a:solidFill>
              </a:defRPr>
            </a:lvl1pPr>
          </a:lstStyle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31698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33612D-5967-4E8B-ABFF-DDFED3A12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66D671-F42C-420C-B33C-94E87A088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7D913-A7C6-4243-A0B7-06586CD13B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568751"/>
            <a:ext cx="9448800" cy="2892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B261C-335C-4084-B845-909AAB17F9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48800" y="6568751"/>
            <a:ext cx="2743200" cy="2892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B397D-D41F-492E-ABE2-B3390F73867D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48208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spcAft>
          <a:spcPts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emf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5EF1B-03B5-4BEB-84ED-1DE8303A9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0412" y="383268"/>
            <a:ext cx="9323679" cy="1817877"/>
          </a:xfrm>
        </p:spPr>
        <p:txBody>
          <a:bodyPr>
            <a:normAutofit/>
          </a:bodyPr>
          <a:lstStyle/>
          <a:p>
            <a:r>
              <a:rPr lang="en-US" sz="2800" b="1" dirty="0"/>
              <a:t>Biodiversity I</a:t>
            </a:r>
            <a:r>
              <a:rPr lang="cs-CZ" sz="2800" b="1" dirty="0"/>
              <a:t>I</a:t>
            </a:r>
            <a:r>
              <a:rPr lang="en-US" sz="2800" b="1" dirty="0"/>
              <a:t> – </a:t>
            </a:r>
            <a:r>
              <a:rPr lang="cs-CZ" sz="2800" b="1" dirty="0" err="1"/>
              <a:t>spatial</a:t>
            </a:r>
            <a:r>
              <a:rPr lang="cs-CZ" sz="2800" b="1" dirty="0"/>
              <a:t> </a:t>
            </a:r>
            <a:r>
              <a:rPr lang="cs-CZ" sz="2800" b="1" dirty="0" err="1"/>
              <a:t>scale</a:t>
            </a:r>
            <a:r>
              <a:rPr lang="en-US" sz="2800" b="1" dirty="0"/>
              <a:t> (a.k.a. area, grain, or resolution)</a:t>
            </a:r>
            <a:endParaRPr lang="cs-CZ" sz="2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CCC8FF-9181-4D87-9E04-8C3A7E8D8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0413" y="2628265"/>
            <a:ext cx="2229002" cy="449101"/>
          </a:xfrm>
        </p:spPr>
        <p:txBody>
          <a:bodyPr>
            <a:normAutofit/>
          </a:bodyPr>
          <a:lstStyle/>
          <a:p>
            <a:r>
              <a:rPr lang="en-US" sz="2400" dirty="0"/>
              <a:t>Petr Keil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4FB1F63-3AAC-4310-934E-A4A753AF4C86}"/>
              </a:ext>
            </a:extLst>
          </p:cNvPr>
          <p:cNvCxnSpPr>
            <a:cxnSpLocks/>
          </p:cNvCxnSpPr>
          <p:nvPr/>
        </p:nvCxnSpPr>
        <p:spPr>
          <a:xfrm>
            <a:off x="1354153" y="2393005"/>
            <a:ext cx="1157591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C96E7C3A-0332-4F09-993A-47180DC9A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578082"/>
            <a:ext cx="2743200" cy="279918"/>
          </a:xfrm>
        </p:spPr>
        <p:txBody>
          <a:bodyPr/>
          <a:lstStyle/>
          <a:p>
            <a:fld id="{613B397D-D41F-492E-ABE2-B3390F73867D}" type="slidenum">
              <a:rPr lang="cs-CZ" smtClean="0"/>
              <a:t>1</a:t>
            </a:fld>
            <a:endParaRPr lang="cs-CZ" dirty="0"/>
          </a:p>
        </p:txBody>
      </p: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C7787912-A4E1-4F60-A84F-A391EC458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6578082"/>
            <a:ext cx="9448800" cy="279918"/>
          </a:xfrm>
        </p:spPr>
        <p:txBody>
          <a:bodyPr/>
          <a:lstStyle/>
          <a:p>
            <a:endParaRPr lang="cs-CZ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528905D-5962-40B2-9A18-12AB2A27B250}"/>
              </a:ext>
            </a:extLst>
          </p:cNvPr>
          <p:cNvGrpSpPr/>
          <p:nvPr/>
        </p:nvGrpSpPr>
        <p:grpSpPr>
          <a:xfrm>
            <a:off x="1115292" y="3567816"/>
            <a:ext cx="9448800" cy="2627582"/>
            <a:chOff x="-2607013" y="1709738"/>
            <a:chExt cx="13492265" cy="375201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A0726D1-CE17-4958-AC97-7FBA89E04E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689"/>
            <a:stretch/>
          </p:blipFill>
          <p:spPr>
            <a:xfrm>
              <a:off x="-2607013" y="1709738"/>
              <a:ext cx="13492265" cy="3752014"/>
            </a:xfrm>
            <a:prstGeom prst="rect">
              <a:avLst/>
            </a:prstGeom>
          </p:spPr>
        </p:pic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8D3E722-E158-46B3-BA86-C088C3D587B3}"/>
                </a:ext>
              </a:extLst>
            </p:cNvPr>
            <p:cNvSpPr/>
            <p:nvPr/>
          </p:nvSpPr>
          <p:spPr>
            <a:xfrm>
              <a:off x="4381574" y="1924337"/>
              <a:ext cx="3118251" cy="3116966"/>
            </a:xfrm>
            <a:prstGeom prst="ellipse">
              <a:avLst/>
            </a:prstGeom>
            <a:noFill/>
            <a:ln w="19050">
              <a:solidFill>
                <a:srgbClr val="2337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93AB7B6-CCC4-4639-894A-BFB17097C5DE}"/>
                </a:ext>
              </a:extLst>
            </p:cNvPr>
            <p:cNvSpPr/>
            <p:nvPr/>
          </p:nvSpPr>
          <p:spPr>
            <a:xfrm>
              <a:off x="7767001" y="1957365"/>
              <a:ext cx="3118251" cy="3116969"/>
            </a:xfrm>
            <a:prstGeom prst="ellipse">
              <a:avLst/>
            </a:prstGeom>
            <a:noFill/>
            <a:ln w="38100">
              <a:solidFill>
                <a:srgbClr val="2337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5926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Local, regional, and continental SAR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10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A239B1-7ABC-6AA2-E130-DB4212C6E180}"/>
              </a:ext>
            </a:extLst>
          </p:cNvPr>
          <p:cNvSpPr txBox="1"/>
          <p:nvPr/>
        </p:nvSpPr>
        <p:spPr>
          <a:xfrm>
            <a:off x="290926" y="5697777"/>
            <a:ext cx="47115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Storch, Keil &amp; </a:t>
            </a:r>
            <a:r>
              <a:rPr lang="en-US" sz="1600" dirty="0" err="1"/>
              <a:t>Jetz</a:t>
            </a:r>
            <a:r>
              <a:rPr lang="en-US" sz="1600" dirty="0"/>
              <a:t> (2012) </a:t>
            </a:r>
            <a:r>
              <a:rPr lang="en-US" sz="1600" i="1" dirty="0"/>
              <a:t>Nature</a:t>
            </a:r>
          </a:p>
          <a:p>
            <a:r>
              <a:rPr lang="en-US" sz="1600" dirty="0"/>
              <a:t>Keil, Storch &amp; </a:t>
            </a:r>
            <a:r>
              <a:rPr lang="en-US" sz="1600" dirty="0" err="1"/>
              <a:t>Jetz</a:t>
            </a:r>
            <a:r>
              <a:rPr lang="en-US" sz="1600" dirty="0"/>
              <a:t>(2015) </a:t>
            </a:r>
            <a:r>
              <a:rPr lang="en-US" sz="1600" i="1" dirty="0"/>
              <a:t>Nature Communications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B43204-FE61-455F-C71A-1FBCE596AC1D}"/>
              </a:ext>
            </a:extLst>
          </p:cNvPr>
          <p:cNvCxnSpPr>
            <a:cxnSpLocks/>
          </p:cNvCxnSpPr>
          <p:nvPr/>
        </p:nvCxnSpPr>
        <p:spPr>
          <a:xfrm>
            <a:off x="360214" y="5643917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B97A94F-4082-CD36-01D9-4C085C9DE76B}"/>
              </a:ext>
            </a:extLst>
          </p:cNvPr>
          <p:cNvGrpSpPr/>
          <p:nvPr/>
        </p:nvGrpSpPr>
        <p:grpSpPr>
          <a:xfrm>
            <a:off x="3921819" y="1154929"/>
            <a:ext cx="3935693" cy="3882658"/>
            <a:chOff x="1192735" y="681409"/>
            <a:chExt cx="4244956" cy="418937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59B93B3-6CEB-C142-EF44-A46968F79413}"/>
                </a:ext>
              </a:extLst>
            </p:cNvPr>
            <p:cNvGrpSpPr/>
            <p:nvPr/>
          </p:nvGrpSpPr>
          <p:grpSpPr>
            <a:xfrm>
              <a:off x="1192735" y="681409"/>
              <a:ext cx="4244956" cy="4189377"/>
              <a:chOff x="3331872" y="781233"/>
              <a:chExt cx="4838125" cy="4774781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09CB7E4E-7CD8-5472-7B6B-4B5CB3869D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97353" y="1475726"/>
                <a:ext cx="4239634" cy="3975700"/>
              </a:xfrm>
              <a:prstGeom prst="rect">
                <a:avLst/>
              </a:prstGeom>
            </p:spPr>
          </p:pic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9AF52D45-3B32-AA11-1B2B-CDE3620BD803}"/>
                  </a:ext>
                </a:extLst>
              </p:cNvPr>
              <p:cNvSpPr/>
              <p:nvPr/>
            </p:nvSpPr>
            <p:spPr>
              <a:xfrm>
                <a:off x="4524375" y="1667528"/>
                <a:ext cx="292143" cy="2525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0A590C3-A178-8840-A6C2-572B97C12D70}"/>
                  </a:ext>
                </a:extLst>
              </p:cNvPr>
              <p:cNvSpPr txBox="1"/>
              <p:nvPr/>
            </p:nvSpPr>
            <p:spPr>
              <a:xfrm>
                <a:off x="4981341" y="5099994"/>
                <a:ext cx="3188656" cy="4560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Rescaled Area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942DD0E-61DB-A10A-2106-D2CF028EBC7B}"/>
                  </a:ext>
                </a:extLst>
              </p:cNvPr>
              <p:cNvSpPr txBox="1"/>
              <p:nvPr/>
            </p:nvSpPr>
            <p:spPr>
              <a:xfrm rot="16200000">
                <a:off x="1670365" y="2442740"/>
                <a:ext cx="3779034" cy="45601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Rescaled # of species</a:t>
                </a:r>
              </a:p>
            </p:txBody>
          </p:sp>
        </p:grpSp>
        <p:pic>
          <p:nvPicPr>
            <p:cNvPr id="23" name="Picture 4" descr="Bird icon Royalty Free Vector Image - VectorStock">
              <a:extLst>
                <a:ext uri="{FF2B5EF4-FFF2-40B4-BE49-F238E27FC236}">
                  <a16:creationId xmlns:a16="http://schemas.microsoft.com/office/drawing/2014/main" id="{C7D520AE-F152-5FFC-42DC-0FF7F624042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333155" y="1616108"/>
              <a:ext cx="711527" cy="6617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6" descr="Wolf icon Royalty Free Vector Image - VectorStock">
              <a:extLst>
                <a:ext uri="{FF2B5EF4-FFF2-40B4-BE49-F238E27FC236}">
                  <a16:creationId xmlns:a16="http://schemas.microsoft.com/office/drawing/2014/main" id="{E13DBD28-7976-E1AF-06AA-8D1DB69101B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3175077" y="1543260"/>
              <a:ext cx="684697" cy="6737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8" descr="Frog icon Images, Stock Photos &amp;amp; Vectors | Shutterstock">
              <a:extLst>
                <a:ext uri="{FF2B5EF4-FFF2-40B4-BE49-F238E27FC236}">
                  <a16:creationId xmlns:a16="http://schemas.microsoft.com/office/drawing/2014/main" id="{B9E77F17-F139-9F0B-91C7-AA2118E253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712527" y="2379365"/>
              <a:ext cx="978726" cy="7492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78E3F85B-7FCB-D911-89CB-616F686757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0209" y="1412431"/>
            <a:ext cx="1993485" cy="388265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624FE900-E1CF-4CF2-6399-44E3D247E6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3534" y="954874"/>
            <a:ext cx="3592810" cy="4001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6E9044-FA0E-E453-0DCB-BF50969D1FCB}"/>
              </a:ext>
            </a:extLst>
          </p:cNvPr>
          <p:cNvSpPr txBox="1"/>
          <p:nvPr/>
        </p:nvSpPr>
        <p:spPr>
          <a:xfrm>
            <a:off x="2104383" y="5156230"/>
            <a:ext cx="798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Log Area</a:t>
            </a:r>
          </a:p>
        </p:txBody>
      </p:sp>
    </p:spTree>
    <p:extLst>
      <p:ext uri="{BB962C8B-B14F-4D97-AF65-F5344CB8AC3E}">
        <p14:creationId xmlns:p14="http://schemas.microsoft.com/office/powerpoint/2010/main" val="848048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Local, regional, and continental SAR – the tri-phasic function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11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A239B1-7ABC-6AA2-E130-DB4212C6E180}"/>
              </a:ext>
            </a:extLst>
          </p:cNvPr>
          <p:cNvSpPr txBox="1"/>
          <p:nvPr/>
        </p:nvSpPr>
        <p:spPr>
          <a:xfrm>
            <a:off x="290926" y="5697777"/>
            <a:ext cx="4775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Storch (2016) </a:t>
            </a:r>
            <a:r>
              <a:rPr lang="en-US" sz="1600" i="1" dirty="0"/>
              <a:t>Journal of Vegetation Science</a:t>
            </a:r>
          </a:p>
          <a:p>
            <a:r>
              <a:rPr lang="en-US" sz="1600" dirty="0"/>
              <a:t>Keil &amp; Chase (2019) </a:t>
            </a:r>
            <a:r>
              <a:rPr lang="en-US" sz="1600" i="1" dirty="0"/>
              <a:t>Nature Ecology and Evolution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B43204-FE61-455F-C71A-1FBCE596AC1D}"/>
              </a:ext>
            </a:extLst>
          </p:cNvPr>
          <p:cNvCxnSpPr>
            <a:cxnSpLocks/>
          </p:cNvCxnSpPr>
          <p:nvPr/>
        </p:nvCxnSpPr>
        <p:spPr>
          <a:xfrm>
            <a:off x="360214" y="5643917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BF8206E-9C2F-B28E-9CD7-BE0F3D057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967" y="1621933"/>
            <a:ext cx="4023477" cy="39695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7DDDA3-5501-E444-1818-4CEBDC76A0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500" y="1305365"/>
            <a:ext cx="4023477" cy="38714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A6A7338-8D66-FA74-E041-ABB639A5A1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7030" y="1346967"/>
            <a:ext cx="1904206" cy="125721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CE82026-EB03-FF0C-8C59-FEF6DF0DA98C}"/>
              </a:ext>
            </a:extLst>
          </p:cNvPr>
          <p:cNvSpPr txBox="1"/>
          <p:nvPr/>
        </p:nvSpPr>
        <p:spPr>
          <a:xfrm>
            <a:off x="6504276" y="849238"/>
            <a:ext cx="4057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Empirical relationship in global forests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E9391E-4684-7A8D-BA76-15C01542A022}"/>
              </a:ext>
            </a:extLst>
          </p:cNvPr>
          <p:cNvSpPr txBox="1"/>
          <p:nvPr/>
        </p:nvSpPr>
        <p:spPr>
          <a:xfrm>
            <a:off x="2060271" y="825169"/>
            <a:ext cx="2569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Theoretical expectation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3E32C4-6C14-F619-CB62-62AAF56FA073}"/>
              </a:ext>
            </a:extLst>
          </p:cNvPr>
          <p:cNvSpPr txBox="1"/>
          <p:nvPr/>
        </p:nvSpPr>
        <p:spPr>
          <a:xfrm>
            <a:off x="1801562" y="4535488"/>
            <a:ext cx="612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Local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88DFFA2-9BE5-2405-CB61-7004BE9AAB7D}"/>
              </a:ext>
            </a:extLst>
          </p:cNvPr>
          <p:cNvSpPr txBox="1"/>
          <p:nvPr/>
        </p:nvSpPr>
        <p:spPr>
          <a:xfrm>
            <a:off x="3976229" y="4535487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Continental</a:t>
            </a:r>
          </a:p>
        </p:txBody>
      </p:sp>
    </p:spTree>
    <p:extLst>
      <p:ext uri="{BB962C8B-B14F-4D97-AF65-F5344CB8AC3E}">
        <p14:creationId xmlns:p14="http://schemas.microsoft.com/office/powerpoint/2010/main" val="1137325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12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DE73E243-BFF6-C701-5265-F88194770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33500" y="898357"/>
            <a:ext cx="7620000" cy="5267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FCE721EA-3281-345A-7DD2-6009FC993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Island (non-nested) Species-Area relationship (ISAR)</a:t>
            </a:r>
            <a:endParaRPr lang="cs-C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728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Island (non-nested) Species-Area relationship (ISAR)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13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DA239B1-7ABC-6AA2-E130-DB4212C6E180}"/>
              </a:ext>
            </a:extLst>
          </p:cNvPr>
          <p:cNvSpPr txBox="1"/>
          <p:nvPr/>
        </p:nvSpPr>
        <p:spPr>
          <a:xfrm>
            <a:off x="290926" y="5697777"/>
            <a:ext cx="2169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Lomolino</a:t>
            </a:r>
            <a:r>
              <a:rPr lang="en-US" sz="1600" dirty="0"/>
              <a:t> et al. (2006)</a:t>
            </a:r>
            <a:endParaRPr lang="en-US" sz="1600" i="1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B43204-FE61-455F-C71A-1FBCE596AC1D}"/>
              </a:ext>
            </a:extLst>
          </p:cNvPr>
          <p:cNvCxnSpPr>
            <a:cxnSpLocks/>
          </p:cNvCxnSpPr>
          <p:nvPr/>
        </p:nvCxnSpPr>
        <p:spPr>
          <a:xfrm>
            <a:off x="360214" y="5643917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2EA759-C967-E0F5-C598-B1CC60A32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08831" y="1789751"/>
            <a:ext cx="3700579" cy="3017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age 1">
            <a:extLst>
              <a:ext uri="{FF2B5EF4-FFF2-40B4-BE49-F238E27FC236}">
                <a16:creationId xmlns:a16="http://schemas.microsoft.com/office/drawing/2014/main" id="{5DC271D4-6932-0BF8-C302-6641A4E63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18485" y="1030492"/>
            <a:ext cx="3334083" cy="500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886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Island (non-nested) Species-Area relationship (ISAR)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14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5214711-EB21-9B1D-25FF-4FA70710D467}"/>
              </a:ext>
            </a:extLst>
          </p:cNvPr>
          <p:cNvGrpSpPr/>
          <p:nvPr/>
        </p:nvGrpSpPr>
        <p:grpSpPr>
          <a:xfrm>
            <a:off x="1333500" y="742122"/>
            <a:ext cx="5400675" cy="5202040"/>
            <a:chOff x="1387642" y="763181"/>
            <a:chExt cx="5400675" cy="5202040"/>
          </a:xfrm>
        </p:grpSpPr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9986D0AA-CFF7-28E8-D4D6-D1A1BB4392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7642" y="763181"/>
              <a:ext cx="5400675" cy="52020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7" name="Text Box 5">
              <a:extLst>
                <a:ext uri="{FF2B5EF4-FFF2-40B4-BE49-F238E27FC236}">
                  <a16:creationId xmlns:a16="http://schemas.microsoft.com/office/drawing/2014/main" id="{8579F28A-73FC-BE9F-0B3A-45E7282A0C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05477" y="807243"/>
              <a:ext cx="2139950" cy="36671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cs-CZ" altLang="en-US" dirty="0" err="1"/>
                <a:t>plants</a:t>
              </a:r>
              <a:r>
                <a:rPr lang="cs-CZ" altLang="en-US" dirty="0"/>
                <a:t> on </a:t>
              </a:r>
              <a:r>
                <a:rPr lang="cs-CZ" altLang="en-US" dirty="0" err="1"/>
                <a:t>Bahamas</a:t>
              </a:r>
              <a:endParaRPr lang="cs-CZ" altLang="en-US" dirty="0"/>
            </a:p>
          </p:txBody>
        </p:sp>
        <p:sp>
          <p:nvSpPr>
            <p:cNvPr id="8" name="Text Box 6">
              <a:extLst>
                <a:ext uri="{FF2B5EF4-FFF2-40B4-BE49-F238E27FC236}">
                  <a16:creationId xmlns:a16="http://schemas.microsoft.com/office/drawing/2014/main" id="{5E4A2BAA-8A43-1A61-D2C0-D4A45F9C5D1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81500" y="807243"/>
              <a:ext cx="2377574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cs-CZ" altLang="en-US" dirty="0" err="1"/>
                <a:t>birds</a:t>
              </a:r>
              <a:r>
                <a:rPr lang="cs-CZ" altLang="en-US" dirty="0"/>
                <a:t> on</a:t>
              </a:r>
              <a:r>
                <a:rPr lang="en-US" altLang="en-US" dirty="0"/>
                <a:t> Florida</a:t>
              </a:r>
              <a:r>
                <a:rPr lang="cs-CZ" altLang="en-US" dirty="0"/>
                <a:t> </a:t>
              </a:r>
              <a:r>
                <a:rPr lang="cs-CZ" altLang="en-US" dirty="0" err="1"/>
                <a:t>lakes</a:t>
              </a:r>
              <a:endParaRPr lang="cs-CZ" altLang="en-US" dirty="0"/>
            </a:p>
          </p:txBody>
        </p:sp>
        <p:sp>
          <p:nvSpPr>
            <p:cNvPr id="9" name="Text Box 7">
              <a:extLst>
                <a:ext uri="{FF2B5EF4-FFF2-40B4-BE49-F238E27FC236}">
                  <a16:creationId xmlns:a16="http://schemas.microsoft.com/office/drawing/2014/main" id="{039F448D-253B-6769-2521-698FB8529F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7587" y="3363020"/>
              <a:ext cx="2454518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cs-CZ" altLang="en-US" dirty="0" err="1"/>
                <a:t>bats</a:t>
              </a:r>
              <a:r>
                <a:rPr lang="cs-CZ" altLang="en-US" dirty="0"/>
                <a:t> in</a:t>
              </a:r>
              <a:r>
                <a:rPr lang="en-US" altLang="en-US" dirty="0"/>
                <a:t> Mexican</a:t>
              </a:r>
              <a:r>
                <a:rPr lang="cs-CZ" altLang="en-US" dirty="0"/>
                <a:t> </a:t>
              </a:r>
              <a:r>
                <a:rPr lang="cs-CZ" altLang="en-US" dirty="0" err="1"/>
                <a:t>caves</a:t>
              </a:r>
              <a:endParaRPr lang="cs-CZ" altLang="en-US" dirty="0"/>
            </a:p>
          </p:txBody>
        </p:sp>
        <p:sp>
          <p:nvSpPr>
            <p:cNvPr id="10" name="Text Box 8">
              <a:extLst>
                <a:ext uri="{FF2B5EF4-FFF2-40B4-BE49-F238E27FC236}">
                  <a16:creationId xmlns:a16="http://schemas.microsoft.com/office/drawing/2014/main" id="{DC5A951A-05DB-FBD8-F1C2-0BBEC16BBC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97382" y="3385641"/>
              <a:ext cx="2121222" cy="369332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none">
              <a:spAutoFit/>
            </a:bodyPr>
            <a:lstStyle/>
            <a:p>
              <a:r>
                <a:rPr lang="cs-CZ" altLang="en-US" dirty="0" err="1"/>
                <a:t>fish</a:t>
              </a:r>
              <a:r>
                <a:rPr lang="cs-CZ" altLang="en-US" dirty="0"/>
                <a:t> in </a:t>
              </a:r>
              <a:r>
                <a:rPr lang="en-US" altLang="en-US" dirty="0" err="1"/>
                <a:t>Austr</a:t>
              </a:r>
              <a:r>
                <a:rPr lang="en-US" altLang="en-US" dirty="0"/>
                <a:t>. </a:t>
              </a:r>
              <a:r>
                <a:rPr lang="cs-CZ" altLang="en-US" dirty="0" err="1"/>
                <a:t>ponds</a:t>
              </a:r>
              <a:endParaRPr lang="cs-CZ" altLang="en-US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1E9D657-90DE-702C-E66B-C499CE62173A}"/>
              </a:ext>
            </a:extLst>
          </p:cNvPr>
          <p:cNvSpPr txBox="1"/>
          <p:nvPr/>
        </p:nvSpPr>
        <p:spPr>
          <a:xfrm>
            <a:off x="294642" y="6033824"/>
            <a:ext cx="6386895" cy="32684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b="0" i="0" u="none" strike="noStrike" kern="1200" cap="none" dirty="0" err="1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Begon</a:t>
            </a:r>
            <a:r>
              <a:rPr lang="en-US" sz="1600" b="0" i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 et al. (2010) </a:t>
            </a:r>
            <a:r>
              <a:rPr lang="en-US" sz="1600" b="0" i="1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Ecology: From individuals to ecosystems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E422F8-4584-BAF6-B0B6-4F3987AEEC26}"/>
              </a:ext>
            </a:extLst>
          </p:cNvPr>
          <p:cNvCxnSpPr>
            <a:cxnSpLocks/>
          </p:cNvCxnSpPr>
          <p:nvPr/>
        </p:nvCxnSpPr>
        <p:spPr>
          <a:xfrm>
            <a:off x="381000" y="6005249"/>
            <a:ext cx="416127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655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/>
              <a:t>You should know</a:t>
            </a:r>
            <a:endParaRPr lang="cs-CZ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15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cs-CZ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CE27FE-EB96-B873-CDBE-54004AA486D4}"/>
              </a:ext>
            </a:extLst>
          </p:cNvPr>
          <p:cNvSpPr txBox="1"/>
          <p:nvPr/>
        </p:nvSpPr>
        <p:spPr>
          <a:xfrm>
            <a:off x="1438184" y="1455938"/>
            <a:ext cx="7741328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Number of species monotonically increases with area, following what is called a “species-area relationship” (SAR)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This is one of the few real laws of ecology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Over a limited extent of areas it can be approximated by a power function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From local to continental areas it is tri-phasic (s-shaped)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The slope of the species-area relationship is proportional to the ratio of alpha and gamma diversity, which is driven by species aggregation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81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37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A84D8-F729-49E1-9F6B-E8BFF9415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736" y="1869392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Scale dependence of biodiversity patterns</a:t>
            </a:r>
            <a:endParaRPr lang="cs-CZ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A364E-7C9E-44C9-91A2-1589F1B54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16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EC327-EB9B-4067-BC78-129CEBBBD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8751"/>
            <a:ext cx="9448800" cy="289249"/>
          </a:xfrm>
        </p:spPr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09491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b="1" u="sng" dirty="0">
                <a:solidFill>
                  <a:schemeClr val="tx1"/>
                </a:solidFill>
              </a:rPr>
              <a:t>Because of SAR</a:t>
            </a:r>
            <a:r>
              <a:rPr lang="en-US" dirty="0">
                <a:solidFill>
                  <a:schemeClr val="tx1"/>
                </a:solidFill>
              </a:rPr>
              <a:t>, practically everything about biodiversity is grain-dependent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17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0A6B6E-29A5-AF71-6201-9F753172F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512" y="995362"/>
            <a:ext cx="9324975" cy="486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275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b="1" u="sng" dirty="0">
                <a:solidFill>
                  <a:schemeClr val="tx1"/>
                </a:solidFill>
              </a:rPr>
              <a:t>Because of SAR</a:t>
            </a:r>
            <a:r>
              <a:rPr lang="en-US" dirty="0">
                <a:solidFill>
                  <a:schemeClr val="tx1"/>
                </a:solidFill>
              </a:rPr>
              <a:t>, practically everything about biodiversity is grain-dependent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18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6F3B17DC-5E20-449A-BADC-1D3B9A8137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3499" y="1148470"/>
            <a:ext cx="6486525" cy="48318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55859A0-0396-E5E5-80A0-88D7343A4F01}"/>
              </a:ext>
            </a:extLst>
          </p:cNvPr>
          <p:cNvSpPr txBox="1"/>
          <p:nvPr/>
        </p:nvSpPr>
        <p:spPr>
          <a:xfrm>
            <a:off x="8239125" y="1695450"/>
            <a:ext cx="33147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you should know that: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Scale</a:t>
            </a:r>
            <a:r>
              <a:rPr lang="en-US" dirty="0"/>
              <a:t> is the most general term with vague meaning, and has several more precise facets: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Grain</a:t>
            </a:r>
            <a:r>
              <a:rPr lang="en-US" dirty="0"/>
              <a:t> is the resolution, i.e. average area of a spatial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Extent</a:t>
            </a:r>
            <a:r>
              <a:rPr lang="en-US" dirty="0"/>
              <a:t> is the area of the entire region over which we overlay the grid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Support,</a:t>
            </a:r>
            <a:r>
              <a:rPr lang="en-US" dirty="0"/>
              <a:t> or cover, is the total number of grid cells, it is the “fill” of the grid</a:t>
            </a:r>
          </a:p>
        </p:txBody>
      </p:sp>
    </p:spTree>
    <p:extLst>
      <p:ext uri="{BB962C8B-B14F-4D97-AF65-F5344CB8AC3E}">
        <p14:creationId xmlns:p14="http://schemas.microsoft.com/office/powerpoint/2010/main" val="315001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Spatial patterns of biodiversity are grain-dependent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19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A1F7DC-6AD7-0BC2-9515-2F02FBA4EC29}"/>
              </a:ext>
            </a:extLst>
          </p:cNvPr>
          <p:cNvSpPr txBox="1"/>
          <p:nvPr/>
        </p:nvSpPr>
        <p:spPr>
          <a:xfrm>
            <a:off x="284014" y="5969611"/>
            <a:ext cx="30684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Rahbek</a:t>
            </a:r>
            <a:r>
              <a:rPr lang="en-US" sz="1600" dirty="0"/>
              <a:t> &amp; Graves (2001)</a:t>
            </a:r>
            <a:r>
              <a:rPr lang="en-US" sz="1600" i="1" dirty="0"/>
              <a:t> PNAS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CE992F8-553E-8765-44DD-DFD8CC275149}"/>
              </a:ext>
            </a:extLst>
          </p:cNvPr>
          <p:cNvCxnSpPr>
            <a:cxnSpLocks/>
          </p:cNvCxnSpPr>
          <p:nvPr/>
        </p:nvCxnSpPr>
        <p:spPr>
          <a:xfrm>
            <a:off x="360214" y="5908631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F154E573-CF19-55CF-1273-C2DBDF320FBE}"/>
              </a:ext>
            </a:extLst>
          </p:cNvPr>
          <p:cNvGrpSpPr/>
          <p:nvPr/>
        </p:nvGrpSpPr>
        <p:grpSpPr>
          <a:xfrm>
            <a:off x="5738727" y="1389596"/>
            <a:ext cx="2358434" cy="2423333"/>
            <a:chOff x="5738727" y="1389596"/>
            <a:chExt cx="2358434" cy="2423333"/>
          </a:xfrm>
        </p:grpSpPr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A4DA9AB4-F58C-4486-CA17-7AB0F74074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738727" y="2531173"/>
              <a:ext cx="2358434" cy="1281756"/>
            </a:xfrm>
            <a:prstGeom prst="rect">
              <a:avLst/>
            </a:prstGeom>
          </p:spPr>
        </p:pic>
        <p:sp>
          <p:nvSpPr>
            <p:cNvPr id="526" name="Right Brace 525">
              <a:extLst>
                <a:ext uri="{FF2B5EF4-FFF2-40B4-BE49-F238E27FC236}">
                  <a16:creationId xmlns:a16="http://schemas.microsoft.com/office/drawing/2014/main" id="{0E6C8CFE-CF84-F9CB-D853-E4324DA7F263}"/>
                </a:ext>
              </a:extLst>
            </p:cNvPr>
            <p:cNvSpPr/>
            <p:nvPr/>
          </p:nvSpPr>
          <p:spPr>
            <a:xfrm rot="16200000">
              <a:off x="6738634" y="1116213"/>
              <a:ext cx="393628" cy="2323426"/>
            </a:xfrm>
            <a:prstGeom prst="rightBrac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7" name="TextBox 526">
              <a:extLst>
                <a:ext uri="{FF2B5EF4-FFF2-40B4-BE49-F238E27FC236}">
                  <a16:creationId xmlns:a16="http://schemas.microsoft.com/office/drawing/2014/main" id="{8FA85A85-0BFE-2EE2-F031-88270D9AFC55}"/>
                </a:ext>
              </a:extLst>
            </p:cNvPr>
            <p:cNvSpPr txBox="1"/>
            <p:nvPr/>
          </p:nvSpPr>
          <p:spPr>
            <a:xfrm>
              <a:off x="6718835" y="1389596"/>
              <a:ext cx="47000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?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C2C2F1-FDC5-6F28-A877-F2A4907A9327}"/>
              </a:ext>
            </a:extLst>
          </p:cNvPr>
          <p:cNvGrpSpPr/>
          <p:nvPr/>
        </p:nvGrpSpPr>
        <p:grpSpPr>
          <a:xfrm>
            <a:off x="8805446" y="1372124"/>
            <a:ext cx="2219891" cy="1477187"/>
            <a:chOff x="8805446" y="1372124"/>
            <a:chExt cx="2219891" cy="1477187"/>
          </a:xfrm>
        </p:grpSpPr>
        <p:grpSp>
          <p:nvGrpSpPr>
            <p:cNvPr id="519" name="Group 518">
              <a:extLst>
                <a:ext uri="{FF2B5EF4-FFF2-40B4-BE49-F238E27FC236}">
                  <a16:creationId xmlns:a16="http://schemas.microsoft.com/office/drawing/2014/main" id="{DBF9050B-D0B3-B14F-D473-311772F184CA}"/>
                </a:ext>
              </a:extLst>
            </p:cNvPr>
            <p:cNvGrpSpPr/>
            <p:nvPr/>
          </p:nvGrpSpPr>
          <p:grpSpPr>
            <a:xfrm>
              <a:off x="8805446" y="1780540"/>
              <a:ext cx="2219891" cy="1068771"/>
              <a:chOff x="8915400" y="1082040"/>
              <a:chExt cx="2219891" cy="1068771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7D4C6086-8A9A-87D5-546A-49DCADC347A4}"/>
                  </a:ext>
                </a:extLst>
              </p:cNvPr>
              <p:cNvSpPr/>
              <p:nvPr/>
            </p:nvSpPr>
            <p:spPr>
              <a:xfrm>
                <a:off x="9004281" y="1269902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8CB5D52C-C2F8-F301-C6C7-6C8CD442FC79}"/>
                  </a:ext>
                </a:extLst>
              </p:cNvPr>
              <p:cNvSpPr/>
              <p:nvPr/>
            </p:nvSpPr>
            <p:spPr>
              <a:xfrm>
                <a:off x="9026513" y="1468769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48B29D86-F8F3-6F1D-669E-A9B1C1B00FC7}"/>
                  </a:ext>
                </a:extLst>
              </p:cNvPr>
              <p:cNvSpPr/>
              <p:nvPr/>
            </p:nvSpPr>
            <p:spPr>
              <a:xfrm>
                <a:off x="9184128" y="1232724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49C3C4F5-9B33-C9A6-BB29-5300B6D3AEAE}"/>
                  </a:ext>
                </a:extLst>
              </p:cNvPr>
              <p:cNvSpPr/>
              <p:nvPr/>
            </p:nvSpPr>
            <p:spPr>
              <a:xfrm>
                <a:off x="9301819" y="1488353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7A415A5-B009-37D2-4558-EDD33F7F7DA7}"/>
                  </a:ext>
                </a:extLst>
              </p:cNvPr>
              <p:cNvSpPr/>
              <p:nvPr/>
            </p:nvSpPr>
            <p:spPr>
              <a:xfrm>
                <a:off x="9392297" y="1316474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2848D8A-16DD-FC35-2AAD-F854E9077A19}"/>
                  </a:ext>
                </a:extLst>
              </p:cNvPr>
              <p:cNvSpPr/>
              <p:nvPr/>
            </p:nvSpPr>
            <p:spPr>
              <a:xfrm>
                <a:off x="9267399" y="1120948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BA6EC52E-AFF7-C849-ECC4-0C2CB3E9C13E}"/>
                  </a:ext>
                </a:extLst>
              </p:cNvPr>
              <p:cNvSpPr/>
              <p:nvPr/>
            </p:nvSpPr>
            <p:spPr>
              <a:xfrm>
                <a:off x="9650759" y="1749828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AB1C0731-88D3-868B-1BA7-F6FEB9230B2D}"/>
                  </a:ext>
                </a:extLst>
              </p:cNvPr>
              <p:cNvSpPr/>
              <p:nvPr/>
            </p:nvSpPr>
            <p:spPr>
              <a:xfrm>
                <a:off x="9722388" y="1820061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4454EF2D-308E-D01F-CE8A-364B3C6FE897}"/>
                  </a:ext>
                </a:extLst>
              </p:cNvPr>
              <p:cNvSpPr/>
              <p:nvPr/>
            </p:nvSpPr>
            <p:spPr>
              <a:xfrm>
                <a:off x="9580102" y="1964448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1FC9F892-CA5E-8F35-CB9F-59CB5822ADF0}"/>
                  </a:ext>
                </a:extLst>
              </p:cNvPr>
              <p:cNvSpPr/>
              <p:nvPr/>
            </p:nvSpPr>
            <p:spPr>
              <a:xfrm>
                <a:off x="9711084" y="1980683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CCB6F774-5DE4-F954-1591-83CAB30A8457}"/>
                  </a:ext>
                </a:extLst>
              </p:cNvPr>
              <p:cNvSpPr/>
              <p:nvPr/>
            </p:nvSpPr>
            <p:spPr>
              <a:xfrm>
                <a:off x="9533892" y="1787295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E05AE055-1A87-FC30-7E2D-6A62D19992BC}"/>
                  </a:ext>
                </a:extLst>
              </p:cNvPr>
              <p:cNvSpPr/>
              <p:nvPr/>
            </p:nvSpPr>
            <p:spPr>
              <a:xfrm>
                <a:off x="9800134" y="1665273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1B26217E-A702-D097-4F32-9C86EEDD034A}"/>
                  </a:ext>
                </a:extLst>
              </p:cNvPr>
              <p:cNvSpPr/>
              <p:nvPr/>
            </p:nvSpPr>
            <p:spPr>
              <a:xfrm>
                <a:off x="9599283" y="1609747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F1175523-FC1D-9266-5916-8583463D9C85}"/>
                  </a:ext>
                </a:extLst>
              </p:cNvPr>
              <p:cNvSpPr/>
              <p:nvPr/>
            </p:nvSpPr>
            <p:spPr>
              <a:xfrm>
                <a:off x="9845373" y="1916523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2372341F-DE1F-C750-5FFA-E8D75E4C52BE}"/>
                  </a:ext>
                </a:extLst>
              </p:cNvPr>
              <p:cNvSpPr/>
              <p:nvPr/>
            </p:nvSpPr>
            <p:spPr>
              <a:xfrm>
                <a:off x="9075909" y="1340135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80BF8FBC-3A02-924C-7427-0AE8A6E41D54}"/>
                  </a:ext>
                </a:extLst>
              </p:cNvPr>
              <p:cNvSpPr/>
              <p:nvPr/>
            </p:nvSpPr>
            <p:spPr>
              <a:xfrm>
                <a:off x="9165999" y="1560352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8ADF62F3-D083-BB8E-270A-6D076C1C8210}"/>
                  </a:ext>
                </a:extLst>
              </p:cNvPr>
              <p:cNvSpPr/>
              <p:nvPr/>
            </p:nvSpPr>
            <p:spPr>
              <a:xfrm>
                <a:off x="9248549" y="1400149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6F4DA627-57CE-7C6D-9505-31DB6F7248E2}"/>
                  </a:ext>
                </a:extLst>
              </p:cNvPr>
              <p:cNvSpPr/>
              <p:nvPr/>
            </p:nvSpPr>
            <p:spPr>
              <a:xfrm>
                <a:off x="9373448" y="1558586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22A49924-0FCA-B55E-BE30-D14BE1F377FD}"/>
                  </a:ext>
                </a:extLst>
              </p:cNvPr>
              <p:cNvSpPr/>
              <p:nvPr/>
            </p:nvSpPr>
            <p:spPr>
              <a:xfrm>
                <a:off x="9463925" y="1386707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AA0EDB4B-BF1F-7A75-7DE5-B1A57105268E}"/>
                  </a:ext>
                </a:extLst>
              </p:cNvPr>
              <p:cNvSpPr/>
              <p:nvPr/>
            </p:nvSpPr>
            <p:spPr>
              <a:xfrm>
                <a:off x="9339027" y="1191181"/>
                <a:ext cx="90478" cy="93145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90A5F948-3F29-1EDB-A37D-B0EA20C2FDAA}"/>
                  </a:ext>
                </a:extLst>
              </p:cNvPr>
              <p:cNvSpPr/>
              <p:nvPr/>
            </p:nvSpPr>
            <p:spPr>
              <a:xfrm>
                <a:off x="9746910" y="1784989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EAE06A07-A68C-55F7-41BB-0CB296B81465}"/>
                  </a:ext>
                </a:extLst>
              </p:cNvPr>
              <p:cNvSpPr/>
              <p:nvPr/>
            </p:nvSpPr>
            <p:spPr>
              <a:xfrm>
                <a:off x="9794016" y="1890295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0C9695CA-C5C1-280F-B0D1-95CB0017C721}"/>
                  </a:ext>
                </a:extLst>
              </p:cNvPr>
              <p:cNvSpPr/>
              <p:nvPr/>
            </p:nvSpPr>
            <p:spPr>
              <a:xfrm>
                <a:off x="9651731" y="2034681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ED8BE628-C850-FC07-7ADE-4ED57E099C03}"/>
                  </a:ext>
                </a:extLst>
              </p:cNvPr>
              <p:cNvSpPr/>
              <p:nvPr/>
            </p:nvSpPr>
            <p:spPr>
              <a:xfrm>
                <a:off x="9782712" y="2050916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C8BF97A2-477C-FE02-E9EF-0B3FF3E2E786}"/>
                  </a:ext>
                </a:extLst>
              </p:cNvPr>
              <p:cNvSpPr/>
              <p:nvPr/>
            </p:nvSpPr>
            <p:spPr>
              <a:xfrm>
                <a:off x="9605520" y="1857528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0BA75BA9-153F-6C60-9507-E63F9A3AED11}"/>
                  </a:ext>
                </a:extLst>
              </p:cNvPr>
              <p:cNvSpPr/>
              <p:nvPr/>
            </p:nvSpPr>
            <p:spPr>
              <a:xfrm>
                <a:off x="9871762" y="1735507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45D298B0-21C4-D284-370E-CB3A94FAA2A7}"/>
                  </a:ext>
                </a:extLst>
              </p:cNvPr>
              <p:cNvSpPr/>
              <p:nvPr/>
            </p:nvSpPr>
            <p:spPr>
              <a:xfrm>
                <a:off x="9670911" y="1679980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704ED581-0608-FE71-10CC-3E474B988973}"/>
                  </a:ext>
                </a:extLst>
              </p:cNvPr>
              <p:cNvSpPr/>
              <p:nvPr/>
            </p:nvSpPr>
            <p:spPr>
              <a:xfrm>
                <a:off x="9917001" y="1986756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6231B11B-7D78-96A5-61AF-74672466C9FA}"/>
                  </a:ext>
                </a:extLst>
              </p:cNvPr>
              <p:cNvSpPr/>
              <p:nvPr/>
            </p:nvSpPr>
            <p:spPr>
              <a:xfrm>
                <a:off x="9486366" y="1668933"/>
                <a:ext cx="90478" cy="93145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B0112CA9-9518-59D4-97C8-844BD14DEE62}"/>
                  </a:ext>
                </a:extLst>
              </p:cNvPr>
              <p:cNvSpPr/>
              <p:nvPr/>
            </p:nvSpPr>
            <p:spPr>
              <a:xfrm>
                <a:off x="8915400" y="1082040"/>
                <a:ext cx="1109984" cy="1068771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01A9C587-7299-108B-D84A-B210AF4248A6}"/>
                  </a:ext>
                </a:extLst>
              </p:cNvPr>
              <p:cNvSpPr/>
              <p:nvPr/>
            </p:nvSpPr>
            <p:spPr>
              <a:xfrm>
                <a:off x="10817815" y="1280817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A460A05F-0F28-55B8-A293-F19F6AE0C138}"/>
                  </a:ext>
                </a:extLst>
              </p:cNvPr>
              <p:cNvSpPr/>
              <p:nvPr/>
            </p:nvSpPr>
            <p:spPr>
              <a:xfrm>
                <a:off x="10889444" y="1351051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E47E8289-8A46-2C33-1FEA-6ACC5840B2AC}"/>
                  </a:ext>
                </a:extLst>
              </p:cNvPr>
              <p:cNvSpPr/>
              <p:nvPr/>
            </p:nvSpPr>
            <p:spPr>
              <a:xfrm>
                <a:off x="10720660" y="1468712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14FB4450-0BD0-34AC-A12F-548C4D8B230A}"/>
                  </a:ext>
                </a:extLst>
              </p:cNvPr>
              <p:cNvSpPr/>
              <p:nvPr/>
            </p:nvSpPr>
            <p:spPr>
              <a:xfrm>
                <a:off x="10851641" y="1484947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9FCF8E80-9343-2BE4-1D03-214902DB0AF9}"/>
                  </a:ext>
                </a:extLst>
              </p:cNvPr>
              <p:cNvSpPr/>
              <p:nvPr/>
            </p:nvSpPr>
            <p:spPr>
              <a:xfrm>
                <a:off x="10636045" y="1274898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439658D9-74E0-14FF-2785-F76DBBB345EA}"/>
                  </a:ext>
                </a:extLst>
              </p:cNvPr>
              <p:cNvSpPr/>
              <p:nvPr/>
            </p:nvSpPr>
            <p:spPr>
              <a:xfrm>
                <a:off x="10967190" y="1196263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8DD33D39-57C0-D05D-C7FE-788A4BB843CB}"/>
                  </a:ext>
                </a:extLst>
              </p:cNvPr>
              <p:cNvSpPr/>
              <p:nvPr/>
            </p:nvSpPr>
            <p:spPr>
              <a:xfrm>
                <a:off x="10734277" y="1210969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8E2D096F-1402-6810-9224-AABC77BB011D}"/>
                  </a:ext>
                </a:extLst>
              </p:cNvPr>
              <p:cNvSpPr/>
              <p:nvPr/>
            </p:nvSpPr>
            <p:spPr>
              <a:xfrm>
                <a:off x="11012429" y="1447512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5764F310-FB22-D555-434C-694080A0A356}"/>
                  </a:ext>
                </a:extLst>
              </p:cNvPr>
              <p:cNvSpPr/>
              <p:nvPr/>
            </p:nvSpPr>
            <p:spPr>
              <a:xfrm>
                <a:off x="10394425" y="1773125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CF6751B2-60E7-F56A-CA93-BFECBD3B1156}"/>
                  </a:ext>
                </a:extLst>
              </p:cNvPr>
              <p:cNvSpPr/>
              <p:nvPr/>
            </p:nvSpPr>
            <p:spPr>
              <a:xfrm>
                <a:off x="10312994" y="1846633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81C53A43-DCC1-4FA1-61D8-60FE1785D78E}"/>
                  </a:ext>
                </a:extLst>
              </p:cNvPr>
              <p:cNvSpPr/>
              <p:nvPr/>
            </p:nvSpPr>
            <p:spPr>
              <a:xfrm>
                <a:off x="10144210" y="1964294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7CEABD94-C394-6714-3A28-842DE2F5DAEB}"/>
                  </a:ext>
                </a:extLst>
              </p:cNvPr>
              <p:cNvSpPr/>
              <p:nvPr/>
            </p:nvSpPr>
            <p:spPr>
              <a:xfrm>
                <a:off x="10275191" y="1980529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B51448F1-524D-3C4E-F46A-5EFA4ADF9823}"/>
                  </a:ext>
                </a:extLst>
              </p:cNvPr>
              <p:cNvSpPr/>
              <p:nvPr/>
            </p:nvSpPr>
            <p:spPr>
              <a:xfrm>
                <a:off x="10124498" y="1813866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25F07670-0CCD-7D90-BF37-AD19828337FA}"/>
                  </a:ext>
                </a:extLst>
              </p:cNvPr>
              <p:cNvSpPr/>
              <p:nvPr/>
            </p:nvSpPr>
            <p:spPr>
              <a:xfrm>
                <a:off x="10390740" y="1691845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924B51B3-7970-422A-42A7-8B35842B974C}"/>
                  </a:ext>
                </a:extLst>
              </p:cNvPr>
              <p:cNvSpPr/>
              <p:nvPr/>
            </p:nvSpPr>
            <p:spPr>
              <a:xfrm>
                <a:off x="10182999" y="1650768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468EE83C-533F-B37F-5086-8DE59BA0C040}"/>
                  </a:ext>
                </a:extLst>
              </p:cNvPr>
              <p:cNvSpPr/>
              <p:nvPr/>
            </p:nvSpPr>
            <p:spPr>
              <a:xfrm>
                <a:off x="10435979" y="1943094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1E300C06-6A62-C679-6011-8FA13CA32170}"/>
                  </a:ext>
                </a:extLst>
              </p:cNvPr>
              <p:cNvSpPr/>
              <p:nvPr/>
            </p:nvSpPr>
            <p:spPr>
              <a:xfrm>
                <a:off x="10889444" y="1351051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7A65C910-7B2C-5EC6-FF8B-3490BE23DA7B}"/>
                  </a:ext>
                </a:extLst>
              </p:cNvPr>
              <p:cNvSpPr/>
              <p:nvPr/>
            </p:nvSpPr>
            <p:spPr>
              <a:xfrm>
                <a:off x="10961072" y="1421284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65892D7B-160D-29CC-926C-AF5DFE6AC033}"/>
                  </a:ext>
                </a:extLst>
              </p:cNvPr>
              <p:cNvSpPr/>
              <p:nvPr/>
            </p:nvSpPr>
            <p:spPr>
              <a:xfrm>
                <a:off x="10772576" y="1388517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95A16EE6-8263-9723-2275-9CFB928F3D3C}"/>
                  </a:ext>
                </a:extLst>
              </p:cNvPr>
              <p:cNvSpPr/>
              <p:nvPr/>
            </p:nvSpPr>
            <p:spPr>
              <a:xfrm>
                <a:off x="11038818" y="1266496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9C834200-091C-7900-5632-B6A1188A0AD1}"/>
                  </a:ext>
                </a:extLst>
              </p:cNvPr>
              <p:cNvSpPr/>
              <p:nvPr/>
            </p:nvSpPr>
            <p:spPr>
              <a:xfrm>
                <a:off x="10837967" y="1210969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F25AE4D2-6ED9-7B24-0DF2-61AD4463903E}"/>
                  </a:ext>
                </a:extLst>
              </p:cNvPr>
              <p:cNvSpPr/>
              <p:nvPr/>
            </p:nvSpPr>
            <p:spPr>
              <a:xfrm>
                <a:off x="10312994" y="1846633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4CD4D5EB-81FA-00EB-F42D-9665D213A184}"/>
                  </a:ext>
                </a:extLst>
              </p:cNvPr>
              <p:cNvSpPr/>
              <p:nvPr/>
            </p:nvSpPr>
            <p:spPr>
              <a:xfrm>
                <a:off x="10384622" y="1916866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8D81F788-C6C3-D3CF-CBE0-D8A203D84881}"/>
                  </a:ext>
                </a:extLst>
              </p:cNvPr>
              <p:cNvSpPr/>
              <p:nvPr/>
            </p:nvSpPr>
            <p:spPr>
              <a:xfrm>
                <a:off x="10215838" y="2034527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9C676233-FF2F-B770-9DA4-9387DCF912C5}"/>
                  </a:ext>
                </a:extLst>
              </p:cNvPr>
              <p:cNvSpPr/>
              <p:nvPr/>
            </p:nvSpPr>
            <p:spPr>
              <a:xfrm>
                <a:off x="10346820" y="2050762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988BEC5B-B053-FD7B-7548-A3D57E3A2719}"/>
                  </a:ext>
                </a:extLst>
              </p:cNvPr>
              <p:cNvSpPr/>
              <p:nvPr/>
            </p:nvSpPr>
            <p:spPr>
              <a:xfrm>
                <a:off x="10196126" y="1884099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1A37DC7E-9EEB-693B-144A-546F47A31F28}"/>
                  </a:ext>
                </a:extLst>
              </p:cNvPr>
              <p:cNvSpPr/>
              <p:nvPr/>
            </p:nvSpPr>
            <p:spPr>
              <a:xfrm>
                <a:off x="10462368" y="1762078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F263C518-CD3D-4A4C-083A-71B15288E554}"/>
                  </a:ext>
                </a:extLst>
              </p:cNvPr>
              <p:cNvSpPr/>
              <p:nvPr/>
            </p:nvSpPr>
            <p:spPr>
              <a:xfrm>
                <a:off x="10261518" y="1706551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9547217D-1910-DDBB-3C83-E96E2F6035B4}"/>
                  </a:ext>
                </a:extLst>
              </p:cNvPr>
              <p:cNvSpPr/>
              <p:nvPr/>
            </p:nvSpPr>
            <p:spPr>
              <a:xfrm>
                <a:off x="10507607" y="2013327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82AB4BD0-E390-FBB3-E916-71D9216352A0}"/>
                  </a:ext>
                </a:extLst>
              </p:cNvPr>
              <p:cNvSpPr/>
              <p:nvPr/>
            </p:nvSpPr>
            <p:spPr>
              <a:xfrm>
                <a:off x="10025307" y="1082040"/>
                <a:ext cx="1109984" cy="1068771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</p:grpSp>
        <p:sp>
          <p:nvSpPr>
            <p:cNvPr id="528" name="TextBox 527">
              <a:extLst>
                <a:ext uri="{FF2B5EF4-FFF2-40B4-BE49-F238E27FC236}">
                  <a16:creationId xmlns:a16="http://schemas.microsoft.com/office/drawing/2014/main" id="{0117D713-4538-02F8-AA5D-1F63CDE30A46}"/>
                </a:ext>
              </a:extLst>
            </p:cNvPr>
            <p:cNvSpPr txBox="1"/>
            <p:nvPr/>
          </p:nvSpPr>
          <p:spPr>
            <a:xfrm>
              <a:off x="8896708" y="1372124"/>
              <a:ext cx="20826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High beta diversity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5F9A105-4EC0-6C44-81DC-3615AD7C43E0}"/>
              </a:ext>
            </a:extLst>
          </p:cNvPr>
          <p:cNvGrpSpPr/>
          <p:nvPr/>
        </p:nvGrpSpPr>
        <p:grpSpPr>
          <a:xfrm>
            <a:off x="8817829" y="3072841"/>
            <a:ext cx="2219891" cy="1434092"/>
            <a:chOff x="8817829" y="3072841"/>
            <a:chExt cx="2219891" cy="1434092"/>
          </a:xfrm>
        </p:grpSpPr>
        <p:grpSp>
          <p:nvGrpSpPr>
            <p:cNvPr id="520" name="Group 519">
              <a:extLst>
                <a:ext uri="{FF2B5EF4-FFF2-40B4-BE49-F238E27FC236}">
                  <a16:creationId xmlns:a16="http://schemas.microsoft.com/office/drawing/2014/main" id="{7C3436C0-4904-AA8B-F0AB-0EB09AE59AF2}"/>
                </a:ext>
              </a:extLst>
            </p:cNvPr>
            <p:cNvGrpSpPr/>
            <p:nvPr/>
          </p:nvGrpSpPr>
          <p:grpSpPr>
            <a:xfrm>
              <a:off x="8817829" y="3438162"/>
              <a:ext cx="2219891" cy="1068771"/>
              <a:chOff x="8927783" y="2739662"/>
              <a:chExt cx="2219891" cy="1068771"/>
            </a:xfrm>
          </p:grpSpPr>
          <p:sp>
            <p:nvSpPr>
              <p:cNvPr id="402" name="Oval 401">
                <a:extLst>
                  <a:ext uri="{FF2B5EF4-FFF2-40B4-BE49-F238E27FC236}">
                    <a16:creationId xmlns:a16="http://schemas.microsoft.com/office/drawing/2014/main" id="{4689E46F-BFEB-4855-45EA-3170104E06E9}"/>
                  </a:ext>
                </a:extLst>
              </p:cNvPr>
              <p:cNvSpPr/>
              <p:nvPr/>
            </p:nvSpPr>
            <p:spPr>
              <a:xfrm>
                <a:off x="9720291" y="2938439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 dirty="0"/>
              </a:p>
            </p:txBody>
          </p:sp>
          <p:sp>
            <p:nvSpPr>
              <p:cNvPr id="403" name="Oval 402">
                <a:extLst>
                  <a:ext uri="{FF2B5EF4-FFF2-40B4-BE49-F238E27FC236}">
                    <a16:creationId xmlns:a16="http://schemas.microsoft.com/office/drawing/2014/main" id="{3A8EAD1B-153E-DD54-3279-8A264459CF74}"/>
                  </a:ext>
                </a:extLst>
              </p:cNvPr>
              <p:cNvSpPr/>
              <p:nvPr/>
            </p:nvSpPr>
            <p:spPr>
              <a:xfrm>
                <a:off x="9791920" y="3008673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04" name="Oval 403">
                <a:extLst>
                  <a:ext uri="{FF2B5EF4-FFF2-40B4-BE49-F238E27FC236}">
                    <a16:creationId xmlns:a16="http://schemas.microsoft.com/office/drawing/2014/main" id="{C6A8C07C-7DDB-5783-C584-2635A0C604A7}"/>
                  </a:ext>
                </a:extLst>
              </p:cNvPr>
              <p:cNvSpPr/>
              <p:nvPr/>
            </p:nvSpPr>
            <p:spPr>
              <a:xfrm>
                <a:off x="9623136" y="3126334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05" name="Oval 404">
                <a:extLst>
                  <a:ext uri="{FF2B5EF4-FFF2-40B4-BE49-F238E27FC236}">
                    <a16:creationId xmlns:a16="http://schemas.microsoft.com/office/drawing/2014/main" id="{1AA9C4A9-0361-2F57-09D9-00FE496E9C11}"/>
                  </a:ext>
                </a:extLst>
              </p:cNvPr>
              <p:cNvSpPr/>
              <p:nvPr/>
            </p:nvSpPr>
            <p:spPr>
              <a:xfrm>
                <a:off x="9754117" y="3142569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06" name="Oval 405">
                <a:extLst>
                  <a:ext uri="{FF2B5EF4-FFF2-40B4-BE49-F238E27FC236}">
                    <a16:creationId xmlns:a16="http://schemas.microsoft.com/office/drawing/2014/main" id="{FA90FC6D-B1C1-3E9E-C1C0-8DBD52AF391B}"/>
                  </a:ext>
                </a:extLst>
              </p:cNvPr>
              <p:cNvSpPr/>
              <p:nvPr/>
            </p:nvSpPr>
            <p:spPr>
              <a:xfrm>
                <a:off x="9538521" y="2932520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20ABE9FE-D99C-3AF9-0603-A7E0B5194FBE}"/>
                  </a:ext>
                </a:extLst>
              </p:cNvPr>
              <p:cNvSpPr/>
              <p:nvPr/>
            </p:nvSpPr>
            <p:spPr>
              <a:xfrm>
                <a:off x="9869666" y="2853885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08" name="Oval 407">
                <a:extLst>
                  <a:ext uri="{FF2B5EF4-FFF2-40B4-BE49-F238E27FC236}">
                    <a16:creationId xmlns:a16="http://schemas.microsoft.com/office/drawing/2014/main" id="{31680791-B3C9-42FE-E24E-50B7175DC83C}"/>
                  </a:ext>
                </a:extLst>
              </p:cNvPr>
              <p:cNvSpPr/>
              <p:nvPr/>
            </p:nvSpPr>
            <p:spPr>
              <a:xfrm>
                <a:off x="9636753" y="2868591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09" name="Oval 408">
                <a:extLst>
                  <a:ext uri="{FF2B5EF4-FFF2-40B4-BE49-F238E27FC236}">
                    <a16:creationId xmlns:a16="http://schemas.microsoft.com/office/drawing/2014/main" id="{6FFC40D9-0E02-C081-2318-90136270C9A1}"/>
                  </a:ext>
                </a:extLst>
              </p:cNvPr>
              <p:cNvSpPr/>
              <p:nvPr/>
            </p:nvSpPr>
            <p:spPr>
              <a:xfrm>
                <a:off x="9914905" y="3105134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18" name="Oval 417">
                <a:extLst>
                  <a:ext uri="{FF2B5EF4-FFF2-40B4-BE49-F238E27FC236}">
                    <a16:creationId xmlns:a16="http://schemas.microsoft.com/office/drawing/2014/main" id="{31738E97-AFD3-873D-BA59-06C0E894A991}"/>
                  </a:ext>
                </a:extLst>
              </p:cNvPr>
              <p:cNvSpPr/>
              <p:nvPr/>
            </p:nvSpPr>
            <p:spPr>
              <a:xfrm>
                <a:off x="9296901" y="3430747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19" name="Oval 418">
                <a:extLst>
                  <a:ext uri="{FF2B5EF4-FFF2-40B4-BE49-F238E27FC236}">
                    <a16:creationId xmlns:a16="http://schemas.microsoft.com/office/drawing/2014/main" id="{1A8362B3-582B-B89D-7D75-99867DCAB6B0}"/>
                  </a:ext>
                </a:extLst>
              </p:cNvPr>
              <p:cNvSpPr/>
              <p:nvPr/>
            </p:nvSpPr>
            <p:spPr>
              <a:xfrm>
                <a:off x="9215470" y="3504255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20" name="Oval 419">
                <a:extLst>
                  <a:ext uri="{FF2B5EF4-FFF2-40B4-BE49-F238E27FC236}">
                    <a16:creationId xmlns:a16="http://schemas.microsoft.com/office/drawing/2014/main" id="{E03C09E0-70CE-DC3A-C2D6-6FEF5C18F486}"/>
                  </a:ext>
                </a:extLst>
              </p:cNvPr>
              <p:cNvSpPr/>
              <p:nvPr/>
            </p:nvSpPr>
            <p:spPr>
              <a:xfrm>
                <a:off x="9046686" y="3621916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21" name="Oval 420">
                <a:extLst>
                  <a:ext uri="{FF2B5EF4-FFF2-40B4-BE49-F238E27FC236}">
                    <a16:creationId xmlns:a16="http://schemas.microsoft.com/office/drawing/2014/main" id="{C51F4D7A-215E-8EC9-50F9-325CC4B12107}"/>
                  </a:ext>
                </a:extLst>
              </p:cNvPr>
              <p:cNvSpPr/>
              <p:nvPr/>
            </p:nvSpPr>
            <p:spPr>
              <a:xfrm>
                <a:off x="9177667" y="3638151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22" name="Oval 421">
                <a:extLst>
                  <a:ext uri="{FF2B5EF4-FFF2-40B4-BE49-F238E27FC236}">
                    <a16:creationId xmlns:a16="http://schemas.microsoft.com/office/drawing/2014/main" id="{DE074A4C-48CB-42B4-953A-FDD900154284}"/>
                  </a:ext>
                </a:extLst>
              </p:cNvPr>
              <p:cNvSpPr/>
              <p:nvPr/>
            </p:nvSpPr>
            <p:spPr>
              <a:xfrm>
                <a:off x="9026974" y="3471488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23" name="Oval 422">
                <a:extLst>
                  <a:ext uri="{FF2B5EF4-FFF2-40B4-BE49-F238E27FC236}">
                    <a16:creationId xmlns:a16="http://schemas.microsoft.com/office/drawing/2014/main" id="{BCA4A5CA-41C3-E5F4-FB3D-18A6B435C4BF}"/>
                  </a:ext>
                </a:extLst>
              </p:cNvPr>
              <p:cNvSpPr/>
              <p:nvPr/>
            </p:nvSpPr>
            <p:spPr>
              <a:xfrm>
                <a:off x="9293216" y="3349467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24" name="Oval 423">
                <a:extLst>
                  <a:ext uri="{FF2B5EF4-FFF2-40B4-BE49-F238E27FC236}">
                    <a16:creationId xmlns:a16="http://schemas.microsoft.com/office/drawing/2014/main" id="{9381BD9E-774A-EF90-A9A4-EE45A4EF0400}"/>
                  </a:ext>
                </a:extLst>
              </p:cNvPr>
              <p:cNvSpPr/>
              <p:nvPr/>
            </p:nvSpPr>
            <p:spPr>
              <a:xfrm>
                <a:off x="9085475" y="3308390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25" name="Oval 424">
                <a:extLst>
                  <a:ext uri="{FF2B5EF4-FFF2-40B4-BE49-F238E27FC236}">
                    <a16:creationId xmlns:a16="http://schemas.microsoft.com/office/drawing/2014/main" id="{805B0B05-9AF7-CF66-59E7-E19FBAFB7F2F}"/>
                  </a:ext>
                </a:extLst>
              </p:cNvPr>
              <p:cNvSpPr/>
              <p:nvPr/>
            </p:nvSpPr>
            <p:spPr>
              <a:xfrm>
                <a:off x="9338455" y="3600716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32" name="Oval 431">
                <a:extLst>
                  <a:ext uri="{FF2B5EF4-FFF2-40B4-BE49-F238E27FC236}">
                    <a16:creationId xmlns:a16="http://schemas.microsoft.com/office/drawing/2014/main" id="{65CB6174-9981-D74B-CF18-1EC089CA72DD}"/>
                  </a:ext>
                </a:extLst>
              </p:cNvPr>
              <p:cNvSpPr/>
              <p:nvPr/>
            </p:nvSpPr>
            <p:spPr>
              <a:xfrm>
                <a:off x="9791920" y="3008673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33" name="Oval 432">
                <a:extLst>
                  <a:ext uri="{FF2B5EF4-FFF2-40B4-BE49-F238E27FC236}">
                    <a16:creationId xmlns:a16="http://schemas.microsoft.com/office/drawing/2014/main" id="{01292886-1D9C-88D6-1BB8-AB3A08FED293}"/>
                  </a:ext>
                </a:extLst>
              </p:cNvPr>
              <p:cNvSpPr/>
              <p:nvPr/>
            </p:nvSpPr>
            <p:spPr>
              <a:xfrm>
                <a:off x="9863548" y="3078906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34" name="Oval 433">
                <a:extLst>
                  <a:ext uri="{FF2B5EF4-FFF2-40B4-BE49-F238E27FC236}">
                    <a16:creationId xmlns:a16="http://schemas.microsoft.com/office/drawing/2014/main" id="{5097292C-17D0-83FD-49FD-F06B700ADE8E}"/>
                  </a:ext>
                </a:extLst>
              </p:cNvPr>
              <p:cNvSpPr/>
              <p:nvPr/>
            </p:nvSpPr>
            <p:spPr>
              <a:xfrm>
                <a:off x="9694764" y="3196567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35" name="Oval 434">
                <a:extLst>
                  <a:ext uri="{FF2B5EF4-FFF2-40B4-BE49-F238E27FC236}">
                    <a16:creationId xmlns:a16="http://schemas.microsoft.com/office/drawing/2014/main" id="{2F0EF5F2-8035-3AAA-1FBD-88719E312051}"/>
                  </a:ext>
                </a:extLst>
              </p:cNvPr>
              <p:cNvSpPr/>
              <p:nvPr/>
            </p:nvSpPr>
            <p:spPr>
              <a:xfrm>
                <a:off x="9825746" y="3212802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36" name="Oval 435">
                <a:extLst>
                  <a:ext uri="{FF2B5EF4-FFF2-40B4-BE49-F238E27FC236}">
                    <a16:creationId xmlns:a16="http://schemas.microsoft.com/office/drawing/2014/main" id="{508619D1-4908-FCB3-2544-6CDCBEB253A2}"/>
                  </a:ext>
                </a:extLst>
              </p:cNvPr>
              <p:cNvSpPr/>
              <p:nvPr/>
            </p:nvSpPr>
            <p:spPr>
              <a:xfrm>
                <a:off x="9941294" y="2924118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37" name="Oval 436">
                <a:extLst>
                  <a:ext uri="{FF2B5EF4-FFF2-40B4-BE49-F238E27FC236}">
                    <a16:creationId xmlns:a16="http://schemas.microsoft.com/office/drawing/2014/main" id="{3A725ED3-B751-E537-7965-5C24EE822614}"/>
                  </a:ext>
                </a:extLst>
              </p:cNvPr>
              <p:cNvSpPr/>
              <p:nvPr/>
            </p:nvSpPr>
            <p:spPr>
              <a:xfrm>
                <a:off x="9740443" y="2868591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38" name="Oval 437">
                <a:extLst>
                  <a:ext uri="{FF2B5EF4-FFF2-40B4-BE49-F238E27FC236}">
                    <a16:creationId xmlns:a16="http://schemas.microsoft.com/office/drawing/2014/main" id="{C63B2EAE-CBE2-5B05-B100-8905FEBE4452}"/>
                  </a:ext>
                </a:extLst>
              </p:cNvPr>
              <p:cNvSpPr/>
              <p:nvPr/>
            </p:nvSpPr>
            <p:spPr>
              <a:xfrm>
                <a:off x="9508932" y="2784642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47" name="Oval 446">
                <a:extLst>
                  <a:ext uri="{FF2B5EF4-FFF2-40B4-BE49-F238E27FC236}">
                    <a16:creationId xmlns:a16="http://schemas.microsoft.com/office/drawing/2014/main" id="{86537389-806D-56FC-5721-AEEAAAF59C89}"/>
                  </a:ext>
                </a:extLst>
              </p:cNvPr>
              <p:cNvSpPr/>
              <p:nvPr/>
            </p:nvSpPr>
            <p:spPr>
              <a:xfrm>
                <a:off x="9215470" y="3504255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48" name="Oval 447">
                <a:extLst>
                  <a:ext uri="{FF2B5EF4-FFF2-40B4-BE49-F238E27FC236}">
                    <a16:creationId xmlns:a16="http://schemas.microsoft.com/office/drawing/2014/main" id="{21D7AB8E-EED2-D978-8409-309FD48970F5}"/>
                  </a:ext>
                </a:extLst>
              </p:cNvPr>
              <p:cNvSpPr/>
              <p:nvPr/>
            </p:nvSpPr>
            <p:spPr>
              <a:xfrm>
                <a:off x="9287098" y="3574488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49" name="Oval 448">
                <a:extLst>
                  <a:ext uri="{FF2B5EF4-FFF2-40B4-BE49-F238E27FC236}">
                    <a16:creationId xmlns:a16="http://schemas.microsoft.com/office/drawing/2014/main" id="{DD93EDA1-4C3B-48EB-013F-4B41186AC489}"/>
                  </a:ext>
                </a:extLst>
              </p:cNvPr>
              <p:cNvSpPr/>
              <p:nvPr/>
            </p:nvSpPr>
            <p:spPr>
              <a:xfrm>
                <a:off x="9118314" y="3692149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50" name="Oval 449">
                <a:extLst>
                  <a:ext uri="{FF2B5EF4-FFF2-40B4-BE49-F238E27FC236}">
                    <a16:creationId xmlns:a16="http://schemas.microsoft.com/office/drawing/2014/main" id="{65580A74-41FE-B7C1-0919-4E08F677E217}"/>
                  </a:ext>
                </a:extLst>
              </p:cNvPr>
              <p:cNvSpPr/>
              <p:nvPr/>
            </p:nvSpPr>
            <p:spPr>
              <a:xfrm>
                <a:off x="9249296" y="3708384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51" name="Oval 450">
                <a:extLst>
                  <a:ext uri="{FF2B5EF4-FFF2-40B4-BE49-F238E27FC236}">
                    <a16:creationId xmlns:a16="http://schemas.microsoft.com/office/drawing/2014/main" id="{E8B16EEB-5A43-83F1-7110-FFE80BCAC962}"/>
                  </a:ext>
                </a:extLst>
              </p:cNvPr>
              <p:cNvSpPr/>
              <p:nvPr/>
            </p:nvSpPr>
            <p:spPr>
              <a:xfrm>
                <a:off x="9098602" y="3541721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52" name="Oval 451">
                <a:extLst>
                  <a:ext uri="{FF2B5EF4-FFF2-40B4-BE49-F238E27FC236}">
                    <a16:creationId xmlns:a16="http://schemas.microsoft.com/office/drawing/2014/main" id="{06667E31-7007-BC77-902C-D0CEA88D2E76}"/>
                  </a:ext>
                </a:extLst>
              </p:cNvPr>
              <p:cNvSpPr/>
              <p:nvPr/>
            </p:nvSpPr>
            <p:spPr>
              <a:xfrm>
                <a:off x="9364844" y="3419700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53" name="Oval 452">
                <a:extLst>
                  <a:ext uri="{FF2B5EF4-FFF2-40B4-BE49-F238E27FC236}">
                    <a16:creationId xmlns:a16="http://schemas.microsoft.com/office/drawing/2014/main" id="{39796F78-5418-6D51-F94D-3F7F8386F7F6}"/>
                  </a:ext>
                </a:extLst>
              </p:cNvPr>
              <p:cNvSpPr/>
              <p:nvPr/>
            </p:nvSpPr>
            <p:spPr>
              <a:xfrm>
                <a:off x="9163994" y="3364173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54" name="Oval 453">
                <a:extLst>
                  <a:ext uri="{FF2B5EF4-FFF2-40B4-BE49-F238E27FC236}">
                    <a16:creationId xmlns:a16="http://schemas.microsoft.com/office/drawing/2014/main" id="{7C97E764-E02D-B863-EC21-EFC5AB6F15AC}"/>
                  </a:ext>
                </a:extLst>
              </p:cNvPr>
              <p:cNvSpPr/>
              <p:nvPr/>
            </p:nvSpPr>
            <p:spPr>
              <a:xfrm>
                <a:off x="9410083" y="3670949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56" name="Rectangle 455">
                <a:extLst>
                  <a:ext uri="{FF2B5EF4-FFF2-40B4-BE49-F238E27FC236}">
                    <a16:creationId xmlns:a16="http://schemas.microsoft.com/office/drawing/2014/main" id="{3C7CCD2A-40FD-8634-2EC2-C740C76EBF44}"/>
                  </a:ext>
                </a:extLst>
              </p:cNvPr>
              <p:cNvSpPr/>
              <p:nvPr/>
            </p:nvSpPr>
            <p:spPr>
              <a:xfrm>
                <a:off x="8927783" y="2739662"/>
                <a:ext cx="1109984" cy="1068771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63" name="Oval 462">
                <a:extLst>
                  <a:ext uri="{FF2B5EF4-FFF2-40B4-BE49-F238E27FC236}">
                    <a16:creationId xmlns:a16="http://schemas.microsoft.com/office/drawing/2014/main" id="{6427A2DE-B91A-19F7-3CBA-D56CA1B5439C}"/>
                  </a:ext>
                </a:extLst>
              </p:cNvPr>
              <p:cNvSpPr/>
              <p:nvPr/>
            </p:nvSpPr>
            <p:spPr>
              <a:xfrm>
                <a:off x="10830198" y="2938439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64" name="Oval 463">
                <a:extLst>
                  <a:ext uri="{FF2B5EF4-FFF2-40B4-BE49-F238E27FC236}">
                    <a16:creationId xmlns:a16="http://schemas.microsoft.com/office/drawing/2014/main" id="{0B96650D-2EF6-30B0-3208-D4F56D515306}"/>
                  </a:ext>
                </a:extLst>
              </p:cNvPr>
              <p:cNvSpPr/>
              <p:nvPr/>
            </p:nvSpPr>
            <p:spPr>
              <a:xfrm>
                <a:off x="10901827" y="3008673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65" name="Oval 464">
                <a:extLst>
                  <a:ext uri="{FF2B5EF4-FFF2-40B4-BE49-F238E27FC236}">
                    <a16:creationId xmlns:a16="http://schemas.microsoft.com/office/drawing/2014/main" id="{BBB11E3C-AB20-DDBC-42BB-499BD3269B9A}"/>
                  </a:ext>
                </a:extLst>
              </p:cNvPr>
              <p:cNvSpPr/>
              <p:nvPr/>
            </p:nvSpPr>
            <p:spPr>
              <a:xfrm>
                <a:off x="10733043" y="3126334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66" name="Oval 465">
                <a:extLst>
                  <a:ext uri="{FF2B5EF4-FFF2-40B4-BE49-F238E27FC236}">
                    <a16:creationId xmlns:a16="http://schemas.microsoft.com/office/drawing/2014/main" id="{031CB350-D240-579A-C694-2D036E6D2B48}"/>
                  </a:ext>
                </a:extLst>
              </p:cNvPr>
              <p:cNvSpPr/>
              <p:nvPr/>
            </p:nvSpPr>
            <p:spPr>
              <a:xfrm>
                <a:off x="10864024" y="3142569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67" name="Oval 466">
                <a:extLst>
                  <a:ext uri="{FF2B5EF4-FFF2-40B4-BE49-F238E27FC236}">
                    <a16:creationId xmlns:a16="http://schemas.microsoft.com/office/drawing/2014/main" id="{27D125D9-3584-04DD-D82A-662DD70B49C0}"/>
                  </a:ext>
                </a:extLst>
              </p:cNvPr>
              <p:cNvSpPr/>
              <p:nvPr/>
            </p:nvSpPr>
            <p:spPr>
              <a:xfrm>
                <a:off x="10648428" y="2932520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68" name="Oval 467">
                <a:extLst>
                  <a:ext uri="{FF2B5EF4-FFF2-40B4-BE49-F238E27FC236}">
                    <a16:creationId xmlns:a16="http://schemas.microsoft.com/office/drawing/2014/main" id="{7FCBBB93-533A-4371-7D28-AD318881D161}"/>
                  </a:ext>
                </a:extLst>
              </p:cNvPr>
              <p:cNvSpPr/>
              <p:nvPr/>
            </p:nvSpPr>
            <p:spPr>
              <a:xfrm>
                <a:off x="10979573" y="2853885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69" name="Oval 468">
                <a:extLst>
                  <a:ext uri="{FF2B5EF4-FFF2-40B4-BE49-F238E27FC236}">
                    <a16:creationId xmlns:a16="http://schemas.microsoft.com/office/drawing/2014/main" id="{225CF8C5-4374-05F4-8A1B-A9DFBF3BA043}"/>
                  </a:ext>
                </a:extLst>
              </p:cNvPr>
              <p:cNvSpPr/>
              <p:nvPr/>
            </p:nvSpPr>
            <p:spPr>
              <a:xfrm>
                <a:off x="10746660" y="2868591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70" name="Oval 469">
                <a:extLst>
                  <a:ext uri="{FF2B5EF4-FFF2-40B4-BE49-F238E27FC236}">
                    <a16:creationId xmlns:a16="http://schemas.microsoft.com/office/drawing/2014/main" id="{561C677C-7FCA-AF8F-2809-BDFE908EF47B}"/>
                  </a:ext>
                </a:extLst>
              </p:cNvPr>
              <p:cNvSpPr/>
              <p:nvPr/>
            </p:nvSpPr>
            <p:spPr>
              <a:xfrm>
                <a:off x="11024812" y="3105134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79" name="Oval 478">
                <a:extLst>
                  <a:ext uri="{FF2B5EF4-FFF2-40B4-BE49-F238E27FC236}">
                    <a16:creationId xmlns:a16="http://schemas.microsoft.com/office/drawing/2014/main" id="{AFE5BE93-1505-32B1-2B9B-BC0B744FE337}"/>
                  </a:ext>
                </a:extLst>
              </p:cNvPr>
              <p:cNvSpPr/>
              <p:nvPr/>
            </p:nvSpPr>
            <p:spPr>
              <a:xfrm>
                <a:off x="10406808" y="3430747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80" name="Oval 479">
                <a:extLst>
                  <a:ext uri="{FF2B5EF4-FFF2-40B4-BE49-F238E27FC236}">
                    <a16:creationId xmlns:a16="http://schemas.microsoft.com/office/drawing/2014/main" id="{839BE715-A60F-6B52-D83D-41483B6D6499}"/>
                  </a:ext>
                </a:extLst>
              </p:cNvPr>
              <p:cNvSpPr/>
              <p:nvPr/>
            </p:nvSpPr>
            <p:spPr>
              <a:xfrm>
                <a:off x="10325377" y="3504255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81" name="Oval 480">
                <a:extLst>
                  <a:ext uri="{FF2B5EF4-FFF2-40B4-BE49-F238E27FC236}">
                    <a16:creationId xmlns:a16="http://schemas.microsoft.com/office/drawing/2014/main" id="{C918F204-A1B1-9B96-6400-DC3614FDCA50}"/>
                  </a:ext>
                </a:extLst>
              </p:cNvPr>
              <p:cNvSpPr/>
              <p:nvPr/>
            </p:nvSpPr>
            <p:spPr>
              <a:xfrm>
                <a:off x="10156593" y="3621916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82" name="Oval 481">
                <a:extLst>
                  <a:ext uri="{FF2B5EF4-FFF2-40B4-BE49-F238E27FC236}">
                    <a16:creationId xmlns:a16="http://schemas.microsoft.com/office/drawing/2014/main" id="{8FB6F6F7-ED81-D17A-42D2-9CCDA78E2066}"/>
                  </a:ext>
                </a:extLst>
              </p:cNvPr>
              <p:cNvSpPr/>
              <p:nvPr/>
            </p:nvSpPr>
            <p:spPr>
              <a:xfrm>
                <a:off x="10287574" y="3638151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83" name="Oval 482">
                <a:extLst>
                  <a:ext uri="{FF2B5EF4-FFF2-40B4-BE49-F238E27FC236}">
                    <a16:creationId xmlns:a16="http://schemas.microsoft.com/office/drawing/2014/main" id="{8C6332F2-635C-33ED-4816-C3779263C96F}"/>
                  </a:ext>
                </a:extLst>
              </p:cNvPr>
              <p:cNvSpPr/>
              <p:nvPr/>
            </p:nvSpPr>
            <p:spPr>
              <a:xfrm>
                <a:off x="10136881" y="3471488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84" name="Oval 483">
                <a:extLst>
                  <a:ext uri="{FF2B5EF4-FFF2-40B4-BE49-F238E27FC236}">
                    <a16:creationId xmlns:a16="http://schemas.microsoft.com/office/drawing/2014/main" id="{DD98E1FB-4237-018D-481B-D9899CABD462}"/>
                  </a:ext>
                </a:extLst>
              </p:cNvPr>
              <p:cNvSpPr/>
              <p:nvPr/>
            </p:nvSpPr>
            <p:spPr>
              <a:xfrm>
                <a:off x="10403123" y="3349467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85" name="Oval 484">
                <a:extLst>
                  <a:ext uri="{FF2B5EF4-FFF2-40B4-BE49-F238E27FC236}">
                    <a16:creationId xmlns:a16="http://schemas.microsoft.com/office/drawing/2014/main" id="{2B4A7BC9-8A29-025E-9C48-5244E7F08210}"/>
                  </a:ext>
                </a:extLst>
              </p:cNvPr>
              <p:cNvSpPr/>
              <p:nvPr/>
            </p:nvSpPr>
            <p:spPr>
              <a:xfrm>
                <a:off x="10195382" y="3308390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86" name="Oval 485">
                <a:extLst>
                  <a:ext uri="{FF2B5EF4-FFF2-40B4-BE49-F238E27FC236}">
                    <a16:creationId xmlns:a16="http://schemas.microsoft.com/office/drawing/2014/main" id="{98ED36E0-6E3D-ABCA-7BAB-6B7CD3176361}"/>
                  </a:ext>
                </a:extLst>
              </p:cNvPr>
              <p:cNvSpPr/>
              <p:nvPr/>
            </p:nvSpPr>
            <p:spPr>
              <a:xfrm>
                <a:off x="10448362" y="3600716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93" name="Oval 492">
                <a:extLst>
                  <a:ext uri="{FF2B5EF4-FFF2-40B4-BE49-F238E27FC236}">
                    <a16:creationId xmlns:a16="http://schemas.microsoft.com/office/drawing/2014/main" id="{452CA524-1C5D-D69F-75C1-00D617A8DBEE}"/>
                  </a:ext>
                </a:extLst>
              </p:cNvPr>
              <p:cNvSpPr/>
              <p:nvPr/>
            </p:nvSpPr>
            <p:spPr>
              <a:xfrm>
                <a:off x="10901827" y="3008673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94" name="Oval 493">
                <a:extLst>
                  <a:ext uri="{FF2B5EF4-FFF2-40B4-BE49-F238E27FC236}">
                    <a16:creationId xmlns:a16="http://schemas.microsoft.com/office/drawing/2014/main" id="{9257C559-C84C-AC80-AFDD-084D3FF1477A}"/>
                  </a:ext>
                </a:extLst>
              </p:cNvPr>
              <p:cNvSpPr/>
              <p:nvPr/>
            </p:nvSpPr>
            <p:spPr>
              <a:xfrm>
                <a:off x="10973455" y="3078906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95" name="Oval 494">
                <a:extLst>
                  <a:ext uri="{FF2B5EF4-FFF2-40B4-BE49-F238E27FC236}">
                    <a16:creationId xmlns:a16="http://schemas.microsoft.com/office/drawing/2014/main" id="{3A8D1A63-549F-2747-ECC3-2ECCE1810871}"/>
                  </a:ext>
                </a:extLst>
              </p:cNvPr>
              <p:cNvSpPr/>
              <p:nvPr/>
            </p:nvSpPr>
            <p:spPr>
              <a:xfrm>
                <a:off x="10804671" y="3196567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96" name="Oval 495">
                <a:extLst>
                  <a:ext uri="{FF2B5EF4-FFF2-40B4-BE49-F238E27FC236}">
                    <a16:creationId xmlns:a16="http://schemas.microsoft.com/office/drawing/2014/main" id="{9C9EDF5A-A87F-7A95-3D74-BC5E943D8F41}"/>
                  </a:ext>
                </a:extLst>
              </p:cNvPr>
              <p:cNvSpPr/>
              <p:nvPr/>
            </p:nvSpPr>
            <p:spPr>
              <a:xfrm>
                <a:off x="10935653" y="3212802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97" name="Oval 496">
                <a:extLst>
                  <a:ext uri="{FF2B5EF4-FFF2-40B4-BE49-F238E27FC236}">
                    <a16:creationId xmlns:a16="http://schemas.microsoft.com/office/drawing/2014/main" id="{206529C3-3823-2BEC-193D-77655DD0CE50}"/>
                  </a:ext>
                </a:extLst>
              </p:cNvPr>
              <p:cNvSpPr/>
              <p:nvPr/>
            </p:nvSpPr>
            <p:spPr>
              <a:xfrm>
                <a:off x="10784959" y="3046139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98" name="Oval 497">
                <a:extLst>
                  <a:ext uri="{FF2B5EF4-FFF2-40B4-BE49-F238E27FC236}">
                    <a16:creationId xmlns:a16="http://schemas.microsoft.com/office/drawing/2014/main" id="{A01C159C-ECF6-8F4C-1E33-6E5B7A337F65}"/>
                  </a:ext>
                </a:extLst>
              </p:cNvPr>
              <p:cNvSpPr/>
              <p:nvPr/>
            </p:nvSpPr>
            <p:spPr>
              <a:xfrm>
                <a:off x="11051201" y="2924118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499" name="Oval 498">
                <a:extLst>
                  <a:ext uri="{FF2B5EF4-FFF2-40B4-BE49-F238E27FC236}">
                    <a16:creationId xmlns:a16="http://schemas.microsoft.com/office/drawing/2014/main" id="{9D6BA91C-0A9D-1882-CE20-D4D50858B0BE}"/>
                  </a:ext>
                </a:extLst>
              </p:cNvPr>
              <p:cNvSpPr/>
              <p:nvPr/>
            </p:nvSpPr>
            <p:spPr>
              <a:xfrm>
                <a:off x="10850350" y="2868591"/>
                <a:ext cx="90478" cy="93145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09" name="Oval 508">
                <a:extLst>
                  <a:ext uri="{FF2B5EF4-FFF2-40B4-BE49-F238E27FC236}">
                    <a16:creationId xmlns:a16="http://schemas.microsoft.com/office/drawing/2014/main" id="{F7F7ADCF-CE61-9C03-CC58-D1DFC591BA5A}"/>
                  </a:ext>
                </a:extLst>
              </p:cNvPr>
              <p:cNvSpPr/>
              <p:nvPr/>
            </p:nvSpPr>
            <p:spPr>
              <a:xfrm>
                <a:off x="10325377" y="3504255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10" name="Oval 509">
                <a:extLst>
                  <a:ext uri="{FF2B5EF4-FFF2-40B4-BE49-F238E27FC236}">
                    <a16:creationId xmlns:a16="http://schemas.microsoft.com/office/drawing/2014/main" id="{5103FBDF-58D2-2F9D-81E0-DCF03EE4C94F}"/>
                  </a:ext>
                </a:extLst>
              </p:cNvPr>
              <p:cNvSpPr/>
              <p:nvPr/>
            </p:nvSpPr>
            <p:spPr>
              <a:xfrm>
                <a:off x="10397005" y="3574488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11" name="Oval 510">
                <a:extLst>
                  <a:ext uri="{FF2B5EF4-FFF2-40B4-BE49-F238E27FC236}">
                    <a16:creationId xmlns:a16="http://schemas.microsoft.com/office/drawing/2014/main" id="{27C6157C-8F34-98E1-6768-8AB6BAF01235}"/>
                  </a:ext>
                </a:extLst>
              </p:cNvPr>
              <p:cNvSpPr/>
              <p:nvPr/>
            </p:nvSpPr>
            <p:spPr>
              <a:xfrm>
                <a:off x="10228221" y="3692149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12" name="Oval 511">
                <a:extLst>
                  <a:ext uri="{FF2B5EF4-FFF2-40B4-BE49-F238E27FC236}">
                    <a16:creationId xmlns:a16="http://schemas.microsoft.com/office/drawing/2014/main" id="{EDA11690-F973-03F8-B6CA-0849A8B50070}"/>
                  </a:ext>
                </a:extLst>
              </p:cNvPr>
              <p:cNvSpPr/>
              <p:nvPr/>
            </p:nvSpPr>
            <p:spPr>
              <a:xfrm>
                <a:off x="10359203" y="3708384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13" name="Oval 512">
                <a:extLst>
                  <a:ext uri="{FF2B5EF4-FFF2-40B4-BE49-F238E27FC236}">
                    <a16:creationId xmlns:a16="http://schemas.microsoft.com/office/drawing/2014/main" id="{17904B11-EB40-BE9F-4885-D71B6CE53ED9}"/>
                  </a:ext>
                </a:extLst>
              </p:cNvPr>
              <p:cNvSpPr/>
              <p:nvPr/>
            </p:nvSpPr>
            <p:spPr>
              <a:xfrm>
                <a:off x="10208509" y="3541721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14" name="Oval 513">
                <a:extLst>
                  <a:ext uri="{FF2B5EF4-FFF2-40B4-BE49-F238E27FC236}">
                    <a16:creationId xmlns:a16="http://schemas.microsoft.com/office/drawing/2014/main" id="{AA52CD46-77FB-A726-963B-9EC49F28BAD2}"/>
                  </a:ext>
                </a:extLst>
              </p:cNvPr>
              <p:cNvSpPr/>
              <p:nvPr/>
            </p:nvSpPr>
            <p:spPr>
              <a:xfrm>
                <a:off x="10474751" y="3419700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15" name="Oval 514">
                <a:extLst>
                  <a:ext uri="{FF2B5EF4-FFF2-40B4-BE49-F238E27FC236}">
                    <a16:creationId xmlns:a16="http://schemas.microsoft.com/office/drawing/2014/main" id="{2940516B-150B-F9B1-8110-A7FC37C73D37}"/>
                  </a:ext>
                </a:extLst>
              </p:cNvPr>
              <p:cNvSpPr/>
              <p:nvPr/>
            </p:nvSpPr>
            <p:spPr>
              <a:xfrm>
                <a:off x="10273901" y="3364173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16" name="Oval 515">
                <a:extLst>
                  <a:ext uri="{FF2B5EF4-FFF2-40B4-BE49-F238E27FC236}">
                    <a16:creationId xmlns:a16="http://schemas.microsoft.com/office/drawing/2014/main" id="{4998586B-4214-80DE-59BD-86E771BE09CF}"/>
                  </a:ext>
                </a:extLst>
              </p:cNvPr>
              <p:cNvSpPr/>
              <p:nvPr/>
            </p:nvSpPr>
            <p:spPr>
              <a:xfrm>
                <a:off x="10519990" y="3670949"/>
                <a:ext cx="90478" cy="93145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  <p:sp>
            <p:nvSpPr>
              <p:cNvPr id="518" name="Rectangle 517">
                <a:extLst>
                  <a:ext uri="{FF2B5EF4-FFF2-40B4-BE49-F238E27FC236}">
                    <a16:creationId xmlns:a16="http://schemas.microsoft.com/office/drawing/2014/main" id="{5306EE7F-E1FD-934F-9C71-DF31F2E1C49E}"/>
                  </a:ext>
                </a:extLst>
              </p:cNvPr>
              <p:cNvSpPr/>
              <p:nvPr/>
            </p:nvSpPr>
            <p:spPr>
              <a:xfrm>
                <a:off x="10037690" y="2739662"/>
                <a:ext cx="1109984" cy="1068771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u="sng"/>
              </a:p>
            </p:txBody>
          </p:sp>
        </p:grpSp>
        <p:sp>
          <p:nvSpPr>
            <p:cNvPr id="529" name="TextBox 528">
              <a:extLst>
                <a:ext uri="{FF2B5EF4-FFF2-40B4-BE49-F238E27FC236}">
                  <a16:creationId xmlns:a16="http://schemas.microsoft.com/office/drawing/2014/main" id="{28816CD1-91D3-3DAF-6C84-B7119303305A}"/>
                </a:ext>
              </a:extLst>
            </p:cNvPr>
            <p:cNvSpPr txBox="1"/>
            <p:nvPr/>
          </p:nvSpPr>
          <p:spPr>
            <a:xfrm>
              <a:off x="8933216" y="3072841"/>
              <a:ext cx="2031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Low beta diversity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2E36A83-8B75-B275-9832-D773862881E2}"/>
              </a:ext>
            </a:extLst>
          </p:cNvPr>
          <p:cNvGrpSpPr/>
          <p:nvPr/>
        </p:nvGrpSpPr>
        <p:grpSpPr>
          <a:xfrm>
            <a:off x="1118538" y="961443"/>
            <a:ext cx="4467890" cy="4727761"/>
            <a:chOff x="1118538" y="961443"/>
            <a:chExt cx="4467890" cy="472776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9DA2AC5-D2CB-B6AA-02DE-4749C9D5DC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7016"/>
            <a:stretch/>
          </p:blipFill>
          <p:spPr>
            <a:xfrm>
              <a:off x="1384373" y="1368740"/>
              <a:ext cx="3836209" cy="4320464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C7D0D3F-4C2D-9019-B066-2A761E8F5761}"/>
                </a:ext>
              </a:extLst>
            </p:cNvPr>
            <p:cNvSpPr txBox="1"/>
            <p:nvPr/>
          </p:nvSpPr>
          <p:spPr>
            <a:xfrm>
              <a:off x="1118538" y="961443"/>
              <a:ext cx="44678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Species richness of South-American birds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8915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37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A84D8-F729-49E1-9F6B-E8BFF9415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736" y="1869392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</a:t>
            </a:r>
            <a:r>
              <a:rPr lang="cs-CZ" dirty="0" err="1">
                <a:solidFill>
                  <a:schemeClr val="bg1">
                    <a:lumMod val="85000"/>
                  </a:schemeClr>
                </a:solidFill>
              </a:rPr>
              <a:t>pecies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-area relationship (SAR)</a:t>
            </a:r>
            <a:endParaRPr lang="cs-CZ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9548302-3C3A-4C6D-9306-5FF371F56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2765" y="4734603"/>
            <a:ext cx="10515600" cy="1500187"/>
          </a:xfrm>
        </p:spPr>
        <p:txBody>
          <a:bodyPr/>
          <a:lstStyle/>
          <a:p>
            <a:r>
              <a:rPr lang="en-US" dirty="0"/>
              <a:t>One of the few laws of ecology</a:t>
            </a:r>
            <a:endParaRPr lang="cs-C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A364E-7C9E-44C9-91A2-1589F1B54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EC327-EB9B-4067-BC78-129CEBBBD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8751"/>
            <a:ext cx="9448800" cy="289249"/>
          </a:xfrm>
        </p:spPr>
        <p:txBody>
          <a:bodyPr/>
          <a:lstStyle/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582046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Spatial patterns of biodiversity are grain-dependent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20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A1F7DC-6AD7-0BC2-9515-2F02FBA4EC29}"/>
              </a:ext>
            </a:extLst>
          </p:cNvPr>
          <p:cNvSpPr txBox="1"/>
          <p:nvPr/>
        </p:nvSpPr>
        <p:spPr>
          <a:xfrm>
            <a:off x="284014" y="5969611"/>
            <a:ext cx="4775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Keil &amp; Chase (2019)</a:t>
            </a:r>
            <a:r>
              <a:rPr lang="en-US" sz="1600" i="1" dirty="0"/>
              <a:t> Nature Ecology and Evolution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CE992F8-553E-8765-44DD-DFD8CC275149}"/>
              </a:ext>
            </a:extLst>
          </p:cNvPr>
          <p:cNvCxnSpPr>
            <a:cxnSpLocks/>
          </p:cNvCxnSpPr>
          <p:nvPr/>
        </p:nvCxnSpPr>
        <p:spPr>
          <a:xfrm>
            <a:off x="360214" y="5908631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B20B00BA-3400-25CC-ABD4-C2151F105A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3500" y="1349151"/>
            <a:ext cx="3829378" cy="437618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EAB9BD0-4170-BFA3-3FAB-C9B3E7E84BE1}"/>
              </a:ext>
            </a:extLst>
          </p:cNvPr>
          <p:cNvSpPr txBox="1"/>
          <p:nvPr/>
        </p:nvSpPr>
        <p:spPr>
          <a:xfrm>
            <a:off x="1235242" y="881438"/>
            <a:ext cx="3762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Species richness of trees in forests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85BCE2B-2594-8673-CD8E-3C155F30D3B6}"/>
              </a:ext>
            </a:extLst>
          </p:cNvPr>
          <p:cNvGrpSpPr/>
          <p:nvPr/>
        </p:nvGrpSpPr>
        <p:grpSpPr>
          <a:xfrm>
            <a:off x="5951621" y="881438"/>
            <a:ext cx="6019089" cy="3966169"/>
            <a:chOff x="5951621" y="881438"/>
            <a:chExt cx="6019089" cy="3966169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572C1A0-1D12-1C41-DF33-8CF2EA3553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096000" y="1349151"/>
              <a:ext cx="5874710" cy="3498456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898F581-598D-74E6-95FD-2A7834966C8F}"/>
                </a:ext>
              </a:extLst>
            </p:cNvPr>
            <p:cNvSpPr txBox="1"/>
            <p:nvPr/>
          </p:nvSpPr>
          <p:spPr>
            <a:xfrm>
              <a:off x="5951621" y="881438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Beta diversity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9259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Environmental predictors of biodiversity are grain-dependent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21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A1F7DC-6AD7-0BC2-9515-2F02FBA4EC29}"/>
              </a:ext>
            </a:extLst>
          </p:cNvPr>
          <p:cNvSpPr txBox="1"/>
          <p:nvPr/>
        </p:nvSpPr>
        <p:spPr>
          <a:xfrm>
            <a:off x="284014" y="5969611"/>
            <a:ext cx="55627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Craven, … &amp; Keil (2020)</a:t>
            </a:r>
            <a:r>
              <a:rPr lang="en-US" sz="1600" i="1" dirty="0"/>
              <a:t> Global Ecology and Biogeography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CE992F8-553E-8765-44DD-DFD8CC275149}"/>
              </a:ext>
            </a:extLst>
          </p:cNvPr>
          <p:cNvCxnSpPr>
            <a:cxnSpLocks/>
          </p:cNvCxnSpPr>
          <p:nvPr/>
        </p:nvCxnSpPr>
        <p:spPr>
          <a:xfrm>
            <a:off x="360214" y="5908631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5B27AD40-BE56-7E14-3ABC-3093BD2AF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569" y="950217"/>
            <a:ext cx="9638651" cy="20218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8D1FBC-2402-5F82-481F-4729D89E3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3500" y="3829010"/>
            <a:ext cx="2741022" cy="180970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0247A12-2981-CCB5-7625-33681CDEE189}"/>
              </a:ext>
            </a:extLst>
          </p:cNvPr>
          <p:cNvSpPr txBox="1"/>
          <p:nvPr/>
        </p:nvSpPr>
        <p:spPr>
          <a:xfrm>
            <a:off x="1416928" y="3444893"/>
            <a:ext cx="2574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 diversity in the US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656B7F-487F-B9C3-A263-0DCE2374F4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3449" y="3179305"/>
            <a:ext cx="3205351" cy="316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57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Biodiversity change is grain dependent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22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47C991-9DDE-E0EC-C6DF-6DDF9D6B2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793" y="3792428"/>
            <a:ext cx="6849216" cy="16797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CE91BF-1D4A-ABDC-BD29-8A7D1E36ACBD}"/>
              </a:ext>
            </a:extLst>
          </p:cNvPr>
          <p:cNvSpPr txBox="1"/>
          <p:nvPr/>
        </p:nvSpPr>
        <p:spPr>
          <a:xfrm>
            <a:off x="284014" y="5969611"/>
            <a:ext cx="27005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Keil et al. (2011) </a:t>
            </a:r>
            <a:r>
              <a:rPr lang="en-US" sz="1600" i="1" dirty="0" err="1"/>
              <a:t>Ecography</a:t>
            </a:r>
            <a:endParaRPr lang="en-US" sz="1600" i="1" dirty="0"/>
          </a:p>
          <a:p>
            <a:r>
              <a:rPr lang="en-US" sz="1600" dirty="0"/>
              <a:t>Powell et al. (2013) </a:t>
            </a:r>
            <a:r>
              <a:rPr lang="en-US" sz="1600" i="1" dirty="0"/>
              <a:t>Science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F452D55-D716-4365-BD44-56C8A71A1BD1}"/>
              </a:ext>
            </a:extLst>
          </p:cNvPr>
          <p:cNvCxnSpPr>
            <a:cxnSpLocks/>
          </p:cNvCxnSpPr>
          <p:nvPr/>
        </p:nvCxnSpPr>
        <p:spPr>
          <a:xfrm>
            <a:off x="360214" y="5908631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576F1E18-64D6-539D-8FB9-D8C281C87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9793" y="799437"/>
            <a:ext cx="2779791" cy="2649894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17715A-FBDD-9AFA-434C-964ACB09E0CF}"/>
              </a:ext>
            </a:extLst>
          </p:cNvPr>
          <p:cNvCxnSpPr/>
          <p:nvPr/>
        </p:nvCxnSpPr>
        <p:spPr>
          <a:xfrm flipV="1">
            <a:off x="2005263" y="1892968"/>
            <a:ext cx="0" cy="3368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38B933F-1597-59DC-1030-133F7F05F849}"/>
              </a:ext>
            </a:extLst>
          </p:cNvPr>
          <p:cNvCxnSpPr>
            <a:cxnSpLocks/>
          </p:cNvCxnSpPr>
          <p:nvPr/>
        </p:nvCxnSpPr>
        <p:spPr>
          <a:xfrm>
            <a:off x="3537284" y="1259305"/>
            <a:ext cx="0" cy="3368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7D16628-B541-0B77-E680-15E8E6AA65FE}"/>
              </a:ext>
            </a:extLst>
          </p:cNvPr>
          <p:cNvSpPr txBox="1"/>
          <p:nvPr/>
        </p:nvSpPr>
        <p:spPr>
          <a:xfrm>
            <a:off x="1756610" y="2203618"/>
            <a:ext cx="7633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increase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1B4234-9B07-AF83-D8D1-4FEEA875A89A}"/>
              </a:ext>
            </a:extLst>
          </p:cNvPr>
          <p:cNvSpPr txBox="1"/>
          <p:nvPr/>
        </p:nvSpPr>
        <p:spPr>
          <a:xfrm>
            <a:off x="2722637" y="1242977"/>
            <a:ext cx="8146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decrease</a:t>
            </a:r>
          </a:p>
        </p:txBody>
      </p:sp>
    </p:spTree>
    <p:extLst>
      <p:ext uri="{BB962C8B-B14F-4D97-AF65-F5344CB8AC3E}">
        <p14:creationId xmlns:p14="http://schemas.microsoft.com/office/powerpoint/2010/main" val="7208496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Biodiversity change is grain dependent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23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CE91BF-1D4A-ABDC-BD29-8A7D1E36ACBD}"/>
              </a:ext>
            </a:extLst>
          </p:cNvPr>
          <p:cNvSpPr txBox="1"/>
          <p:nvPr/>
        </p:nvSpPr>
        <p:spPr>
          <a:xfrm>
            <a:off x="284014" y="5969611"/>
            <a:ext cx="2512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Chase et al. (2019) Oikos</a:t>
            </a:r>
            <a:endParaRPr lang="en-US" sz="1600" i="1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F452D55-D716-4365-BD44-56C8A71A1BD1}"/>
              </a:ext>
            </a:extLst>
          </p:cNvPr>
          <p:cNvCxnSpPr>
            <a:cxnSpLocks/>
          </p:cNvCxnSpPr>
          <p:nvPr/>
        </p:nvCxnSpPr>
        <p:spPr>
          <a:xfrm>
            <a:off x="360214" y="5908631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A1604C2-03F0-8839-45BB-876AB03CC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0" y="935050"/>
            <a:ext cx="6381732" cy="478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710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The paradox of global biodiversity change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24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CE91BF-1D4A-ABDC-BD29-8A7D1E36ACBD}"/>
              </a:ext>
            </a:extLst>
          </p:cNvPr>
          <p:cNvSpPr txBox="1"/>
          <p:nvPr/>
        </p:nvSpPr>
        <p:spPr>
          <a:xfrm>
            <a:off x="284014" y="5969611"/>
            <a:ext cx="29434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Dornelas</a:t>
            </a:r>
            <a:r>
              <a:rPr lang="en-US" sz="1600" dirty="0"/>
              <a:t> et al. (2014) </a:t>
            </a:r>
            <a:r>
              <a:rPr lang="en-US" sz="1600" i="1" dirty="0"/>
              <a:t>Science</a:t>
            </a:r>
          </a:p>
          <a:p>
            <a:r>
              <a:rPr lang="en-US" sz="1600" dirty="0" err="1"/>
              <a:t>Barnosky</a:t>
            </a:r>
            <a:r>
              <a:rPr lang="en-US" sz="1600" dirty="0"/>
              <a:t> et al. (2011) </a:t>
            </a:r>
            <a:r>
              <a:rPr lang="en-US" sz="1600" i="1" dirty="0"/>
              <a:t>Nature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F452D55-D716-4365-BD44-56C8A71A1BD1}"/>
              </a:ext>
            </a:extLst>
          </p:cNvPr>
          <p:cNvCxnSpPr>
            <a:cxnSpLocks/>
          </p:cNvCxnSpPr>
          <p:nvPr/>
        </p:nvCxnSpPr>
        <p:spPr>
          <a:xfrm>
            <a:off x="360214" y="5908631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A574F2D-2939-4491-9FFB-8A74F0BC2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921" y="1557298"/>
            <a:ext cx="4054490" cy="12602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AC1931-A276-E998-D612-660778D133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0921" y="2908940"/>
            <a:ext cx="3356658" cy="306525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13AB22-770F-5C34-52CB-95537BDEEF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7018" y="1557298"/>
            <a:ext cx="5245964" cy="102972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4293787-95A2-A995-7D88-A56669D361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4421" y="2766958"/>
            <a:ext cx="3703899" cy="296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017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/>
              <a:t>You should know</a:t>
            </a:r>
            <a:endParaRPr lang="cs-CZ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25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cs-CZ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CE27FE-EB96-B873-CDBE-54004AA486D4}"/>
              </a:ext>
            </a:extLst>
          </p:cNvPr>
          <p:cNvSpPr txBox="1"/>
          <p:nvPr/>
        </p:nvSpPr>
        <p:spPr>
          <a:xfrm>
            <a:off x="1438184" y="1455938"/>
            <a:ext cx="774132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Because of the SAR, most patterns of biodiversity are grain-dependent this includes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Geographic patterns of biodiversity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Environmental drivers of biodiversity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Temporal change of biodiversity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387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37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A84D8-F729-49E1-9F6B-E8BFF9415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736" y="1869392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Related concepts</a:t>
            </a:r>
            <a:endParaRPr lang="cs-CZ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CA364E-7C9E-44C9-91A2-1589F1B54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26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EC327-EB9B-4067-BC78-129CEBBBD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8751"/>
            <a:ext cx="9448800" cy="289249"/>
          </a:xfrm>
        </p:spPr>
        <p:txBody>
          <a:bodyPr/>
          <a:lstStyle/>
          <a:p>
            <a:endParaRPr lang="cs-CZ" dirty="0"/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EBEB7D22-3EB2-D701-A77C-6BA6446C7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2765" y="4734603"/>
            <a:ext cx="10515600" cy="1500187"/>
          </a:xfrm>
        </p:spPr>
        <p:txBody>
          <a:bodyPr/>
          <a:lstStyle/>
          <a:p>
            <a:r>
              <a:rPr lang="en-US" dirty="0"/>
              <a:t>STAR, rarefaction curves, endemics-area relationships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792236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Species-time-area relationship (STAR)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27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A1F7DC-6AD7-0BC2-9515-2F02FBA4EC29}"/>
              </a:ext>
            </a:extLst>
          </p:cNvPr>
          <p:cNvSpPr txBox="1"/>
          <p:nvPr/>
        </p:nvSpPr>
        <p:spPr>
          <a:xfrm>
            <a:off x="284014" y="5969611"/>
            <a:ext cx="26019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Adler et al. (2004)</a:t>
            </a:r>
            <a:r>
              <a:rPr lang="en-US" sz="1600" i="1" dirty="0"/>
              <a:t> Ecology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CE992F8-553E-8765-44DD-DFD8CC275149}"/>
              </a:ext>
            </a:extLst>
          </p:cNvPr>
          <p:cNvCxnSpPr>
            <a:cxnSpLocks/>
          </p:cNvCxnSpPr>
          <p:nvPr/>
        </p:nvCxnSpPr>
        <p:spPr>
          <a:xfrm>
            <a:off x="360214" y="5908631"/>
            <a:ext cx="209723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13AC53C6-AA25-1386-39A7-C55AC9300A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5483" y="1007071"/>
            <a:ext cx="4901560" cy="49015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B2DBC7-F12A-798A-959A-E62FE361C6B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580644" y="1350487"/>
            <a:ext cx="4668220" cy="44086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09758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/>
              <a:t>Species loss due to area loss: The Endemics-Area relationship (EAR)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28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8B3F85-6033-EE11-7F36-6C5DBEF06008}"/>
              </a:ext>
            </a:extLst>
          </p:cNvPr>
          <p:cNvSpPr txBox="1"/>
          <p:nvPr/>
        </p:nvSpPr>
        <p:spPr>
          <a:xfrm>
            <a:off x="294642" y="6033824"/>
            <a:ext cx="6386895" cy="32684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b="0" i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He &amp; Hubbell (2011) </a:t>
            </a:r>
            <a:r>
              <a:rPr lang="en-US" sz="1600" b="0" i="1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Nature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5B90AF4-C8FB-0876-34B5-FE7E13617B58}"/>
              </a:ext>
            </a:extLst>
          </p:cNvPr>
          <p:cNvCxnSpPr>
            <a:cxnSpLocks/>
          </p:cNvCxnSpPr>
          <p:nvPr/>
        </p:nvCxnSpPr>
        <p:spPr>
          <a:xfrm>
            <a:off x="381000" y="6005249"/>
            <a:ext cx="416127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AA2E6C1-7B73-3612-4499-E522653F13F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333500" y="1153636"/>
            <a:ext cx="4789440" cy="379656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584DCB-48F5-A8D5-0936-DAFC7471BF77}"/>
              </a:ext>
            </a:extLst>
          </p:cNvPr>
          <p:cNvSpPr txBox="1"/>
          <p:nvPr/>
        </p:nvSpPr>
        <p:spPr>
          <a:xfrm>
            <a:off x="1435768" y="5011689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Deforestation of Borneo (source: UNEP)</a:t>
            </a:r>
          </a:p>
        </p:txBody>
      </p:sp>
    </p:spTree>
    <p:extLst>
      <p:ext uri="{BB962C8B-B14F-4D97-AF65-F5344CB8AC3E}">
        <p14:creationId xmlns:p14="http://schemas.microsoft.com/office/powerpoint/2010/main" val="11296077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/>
              <a:t>Species loss due to area loss: The </a:t>
            </a:r>
            <a:r>
              <a:rPr lang="en-US" b="1" dirty="0"/>
              <a:t>Endemics-Area relationship (EAR)</a:t>
            </a:r>
            <a:endParaRPr lang="cs-CZ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29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8B3F85-6033-EE11-7F36-6C5DBEF06008}"/>
              </a:ext>
            </a:extLst>
          </p:cNvPr>
          <p:cNvSpPr txBox="1"/>
          <p:nvPr/>
        </p:nvSpPr>
        <p:spPr>
          <a:xfrm>
            <a:off x="294642" y="5881425"/>
            <a:ext cx="6386895" cy="56280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b="0" i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He &amp; Hubbell (2011) </a:t>
            </a:r>
            <a:r>
              <a:rPr lang="en-US" sz="1600" b="0" i="1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Nature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b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Keil, St</a:t>
            </a:r>
            <a:r>
              <a:rPr lang="en-US" sz="1600" dirty="0"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orch &amp; </a:t>
            </a:r>
            <a:r>
              <a:rPr lang="en-US" sz="1600" dirty="0" err="1"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Jetz</a:t>
            </a:r>
            <a:r>
              <a:rPr lang="en-US" sz="1600" dirty="0"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 (2015) </a:t>
            </a:r>
            <a:r>
              <a:rPr lang="en-US" sz="1600" i="1" dirty="0"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Nature Communications</a:t>
            </a:r>
            <a:endParaRPr lang="en-US" sz="1600" b="0" i="1" u="none" strike="noStrike" kern="1200" cap="none" dirty="0">
              <a:ln>
                <a:noFill/>
              </a:ln>
              <a:solidFill>
                <a:srgbClr val="23373B"/>
              </a:solidFill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5B90AF4-C8FB-0876-34B5-FE7E13617B58}"/>
              </a:ext>
            </a:extLst>
          </p:cNvPr>
          <p:cNvCxnSpPr>
            <a:cxnSpLocks/>
          </p:cNvCxnSpPr>
          <p:nvPr/>
        </p:nvCxnSpPr>
        <p:spPr>
          <a:xfrm>
            <a:off x="381000" y="5796703"/>
            <a:ext cx="416127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1623FF8E-F951-D646-F894-D78011F2D1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6459" y="1569731"/>
            <a:ext cx="3677435" cy="369128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BCB31CA-BA4D-E5CA-8D0B-91228ED92BBD}"/>
              </a:ext>
            </a:extLst>
          </p:cNvPr>
          <p:cNvGrpSpPr/>
          <p:nvPr/>
        </p:nvGrpSpPr>
        <p:grpSpPr>
          <a:xfrm>
            <a:off x="1078548" y="1345169"/>
            <a:ext cx="3320459" cy="2586241"/>
            <a:chOff x="7571874" y="1090862"/>
            <a:chExt cx="2708422" cy="210953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02F0BB9-B06D-720E-144E-FCEA71C363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5212" t="3211" r="5709" b="5629"/>
            <a:stretch/>
          </p:blipFill>
          <p:spPr>
            <a:xfrm>
              <a:off x="7571874" y="1090862"/>
              <a:ext cx="2675976" cy="2109537"/>
            </a:xfrm>
            <a:prstGeom prst="rect">
              <a:avLst/>
            </a:prstGeom>
          </p:spPr>
        </p:pic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0502711-7F8E-520B-31F1-7F8AE7ACD822}"/>
                </a:ext>
              </a:extLst>
            </p:cNvPr>
            <p:cNvCxnSpPr>
              <a:cxnSpLocks/>
            </p:cNvCxnSpPr>
            <p:nvPr/>
          </p:nvCxnSpPr>
          <p:spPr>
            <a:xfrm>
              <a:off x="9381577" y="2163559"/>
              <a:ext cx="866273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833D0CE-9570-E971-28D9-6F93EBFB5D9A}"/>
                </a:ext>
              </a:extLst>
            </p:cNvPr>
            <p:cNvSpPr txBox="1"/>
            <p:nvPr/>
          </p:nvSpPr>
          <p:spPr>
            <a:xfrm>
              <a:off x="9343821" y="1819438"/>
              <a:ext cx="93647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Direction of </a:t>
              </a:r>
            </a:p>
            <a:p>
              <a:pPr algn="ctr"/>
              <a:r>
                <a:rPr lang="en-US" sz="1100" dirty="0"/>
                <a:t> loss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F105775-B23D-422B-80C6-1668511F62B6}"/>
                </a:ext>
              </a:extLst>
            </p:cNvPr>
            <p:cNvSpPr txBox="1"/>
            <p:nvPr/>
          </p:nvSpPr>
          <p:spPr>
            <a:xfrm>
              <a:off x="8858410" y="2596248"/>
              <a:ext cx="11641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Species range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CBEE1B6-2DB9-DBD7-23A6-3B95EA787B6C}"/>
              </a:ext>
            </a:extLst>
          </p:cNvPr>
          <p:cNvSpPr txBox="1"/>
          <p:nvPr/>
        </p:nvSpPr>
        <p:spPr>
          <a:xfrm>
            <a:off x="5903495" y="1301445"/>
            <a:ext cx="44678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Encountered species follow</a:t>
            </a:r>
          </a:p>
          <a:p>
            <a:r>
              <a:rPr lang="en-US" dirty="0">
                <a:solidFill>
                  <a:srgbClr val="00B0F0"/>
                </a:solidFill>
              </a:rPr>
              <a:t>standard species-area relationship (SAR)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3545E1-048B-5D67-6E73-8EAC66BDC0FC}"/>
              </a:ext>
            </a:extLst>
          </p:cNvPr>
          <p:cNvSpPr txBox="1"/>
          <p:nvPr/>
        </p:nvSpPr>
        <p:spPr>
          <a:xfrm>
            <a:off x="7981732" y="4147145"/>
            <a:ext cx="3647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Lost species follow </a:t>
            </a:r>
          </a:p>
          <a:p>
            <a:r>
              <a:rPr lang="en-US" dirty="0">
                <a:solidFill>
                  <a:srgbClr val="FF0000"/>
                </a:solidFill>
              </a:rPr>
              <a:t>endemics-area relationship (EAR)</a:t>
            </a:r>
          </a:p>
        </p:txBody>
      </p:sp>
    </p:spTree>
    <p:extLst>
      <p:ext uri="{BB962C8B-B14F-4D97-AF65-F5344CB8AC3E}">
        <p14:creationId xmlns:p14="http://schemas.microsoft.com/office/powerpoint/2010/main" val="4109245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Species-area relationship: the basics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3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3" name="Picture 7">
            <a:extLst>
              <a:ext uri="{FF2B5EF4-FFF2-40B4-BE49-F238E27FC236}">
                <a16:creationId xmlns:a16="http://schemas.microsoft.com/office/drawing/2014/main" id="{94409308-2A6E-6844-41B8-11374E566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33500" y="1004093"/>
            <a:ext cx="6553200" cy="4849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4">
            <a:extLst>
              <a:ext uri="{FF2B5EF4-FFF2-40B4-BE49-F238E27FC236}">
                <a16:creationId xmlns:a16="http://schemas.microsoft.com/office/drawing/2014/main" id="{3B3A004C-ECF7-586E-FA5B-B21D23FAD0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5700" y="2286793"/>
            <a:ext cx="381000" cy="3810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5DB71E24-E263-B542-9683-8B71BAFAB6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0900" y="1829593"/>
            <a:ext cx="1295400" cy="13716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A6181A0C-770D-CADD-6EF5-31C3E70384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3700" y="1524793"/>
            <a:ext cx="3048000" cy="25908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138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/>
              <a:t>Species accumulation curves: </a:t>
            </a:r>
            <a:r>
              <a:rPr lang="en-US" b="1" dirty="0"/>
              <a:t>Individual-based rarefaction</a:t>
            </a:r>
            <a:endParaRPr lang="cs-CZ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30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8B3F85-6033-EE11-7F36-6C5DBEF06008}"/>
              </a:ext>
            </a:extLst>
          </p:cNvPr>
          <p:cNvSpPr txBox="1"/>
          <p:nvPr/>
        </p:nvSpPr>
        <p:spPr>
          <a:xfrm>
            <a:off x="294642" y="5881425"/>
            <a:ext cx="6386895" cy="56280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b="0" i="0" u="none" strike="noStrike" kern="1200" cap="none" dirty="0" err="1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Gotelli</a:t>
            </a:r>
            <a:r>
              <a:rPr lang="en-US" sz="1600" b="0" i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 &amp; Colwell (2001) </a:t>
            </a:r>
            <a:r>
              <a:rPr lang="en-US" sz="1600" b="0" i="1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Ecology Letters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b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R package </a:t>
            </a:r>
            <a:r>
              <a:rPr lang="en-US" sz="1600" b="1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vegan </a:t>
            </a:r>
            <a:r>
              <a:rPr lang="en-US" sz="1600" b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by </a:t>
            </a:r>
            <a:r>
              <a:rPr lang="en-US" sz="1600" b="0" u="none" strike="noStrike" kern="1200" cap="none" dirty="0" err="1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Jari</a:t>
            </a:r>
            <a:r>
              <a:rPr lang="en-US" sz="1600" b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 Oksanen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5B90AF4-C8FB-0876-34B5-FE7E13617B58}"/>
              </a:ext>
            </a:extLst>
          </p:cNvPr>
          <p:cNvCxnSpPr>
            <a:cxnSpLocks/>
          </p:cNvCxnSpPr>
          <p:nvPr/>
        </p:nvCxnSpPr>
        <p:spPr>
          <a:xfrm>
            <a:off x="381000" y="5796703"/>
            <a:ext cx="416127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C4B8DA9-A963-4BE8-8B63-A9F494AE62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708" t="50201"/>
          <a:stretch/>
        </p:blipFill>
        <p:spPr>
          <a:xfrm>
            <a:off x="1316951" y="1814087"/>
            <a:ext cx="5785426" cy="3513221"/>
          </a:xfrm>
          <a:prstGeom prst="rect">
            <a:avLst/>
          </a:prstGeom>
        </p:spPr>
      </p:pic>
      <p:grpSp>
        <p:nvGrpSpPr>
          <p:cNvPr id="3160" name="Group 3159">
            <a:extLst>
              <a:ext uri="{FF2B5EF4-FFF2-40B4-BE49-F238E27FC236}">
                <a16:creationId xmlns:a16="http://schemas.microsoft.com/office/drawing/2014/main" id="{80D33C3B-70A5-8ACA-F16B-4EAB5421D404}"/>
              </a:ext>
            </a:extLst>
          </p:cNvPr>
          <p:cNvGrpSpPr/>
          <p:nvPr/>
        </p:nvGrpSpPr>
        <p:grpSpPr>
          <a:xfrm>
            <a:off x="5837346" y="1325020"/>
            <a:ext cx="930229" cy="937564"/>
            <a:chOff x="8636410" y="2799347"/>
            <a:chExt cx="1316226" cy="1326605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7F18E08-BD30-CDD3-17E8-9504BF81A36E}"/>
                </a:ext>
              </a:extLst>
            </p:cNvPr>
            <p:cNvSpPr/>
            <p:nvPr/>
          </p:nvSpPr>
          <p:spPr>
            <a:xfrm>
              <a:off x="8636410" y="2992486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DB13F18-39AF-6808-99E3-00657F586B21}"/>
                </a:ext>
              </a:extLst>
            </p:cNvPr>
            <p:cNvSpPr/>
            <p:nvPr/>
          </p:nvSpPr>
          <p:spPr>
            <a:xfrm>
              <a:off x="8665236" y="3250345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0026BE-8CC7-4D46-9237-F274F95A70E4}"/>
                </a:ext>
              </a:extLst>
            </p:cNvPr>
            <p:cNvSpPr/>
            <p:nvPr/>
          </p:nvSpPr>
          <p:spPr>
            <a:xfrm>
              <a:off x="8869606" y="2944279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B224D45-9F12-6C8A-829E-FA6BB1992F52}"/>
                </a:ext>
              </a:extLst>
            </p:cNvPr>
            <p:cNvSpPr/>
            <p:nvPr/>
          </p:nvSpPr>
          <p:spPr>
            <a:xfrm>
              <a:off x="9022209" y="3275737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B91E539-028E-084A-2CBD-845D529F3A88}"/>
                </a:ext>
              </a:extLst>
            </p:cNvPr>
            <p:cNvSpPr/>
            <p:nvPr/>
          </p:nvSpPr>
          <p:spPr>
            <a:xfrm>
              <a:off x="9139526" y="3052873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04D7F63-0DB5-A1B1-87DD-4006DBBD589E}"/>
                </a:ext>
              </a:extLst>
            </p:cNvPr>
            <p:cNvSpPr/>
            <p:nvPr/>
          </p:nvSpPr>
          <p:spPr>
            <a:xfrm>
              <a:off x="8977578" y="2799347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7F3AC305-E0B8-44BB-BDCE-CDCDD08F3C6A}"/>
                </a:ext>
              </a:extLst>
            </p:cNvPr>
            <p:cNvSpPr/>
            <p:nvPr/>
          </p:nvSpPr>
          <p:spPr>
            <a:xfrm>
              <a:off x="9548759" y="3006639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731340D1-04C9-B2D4-2F10-20B0FA384695}"/>
                </a:ext>
              </a:extLst>
            </p:cNvPr>
            <p:cNvSpPr/>
            <p:nvPr/>
          </p:nvSpPr>
          <p:spPr>
            <a:xfrm>
              <a:off x="9641635" y="3097706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AF288DA9-BA61-0C48-AD4B-69A5BF08D85C}"/>
                </a:ext>
              </a:extLst>
            </p:cNvPr>
            <p:cNvSpPr/>
            <p:nvPr/>
          </p:nvSpPr>
          <p:spPr>
            <a:xfrm>
              <a:off x="9422783" y="3250270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BEA24C0-CA46-B3CF-6BC9-1286F51E4882}"/>
                </a:ext>
              </a:extLst>
            </p:cNvPr>
            <p:cNvSpPr/>
            <p:nvPr/>
          </p:nvSpPr>
          <p:spPr>
            <a:xfrm>
              <a:off x="9592619" y="3271321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BEFCD9D-9439-BF5D-44E4-A3D3FD464F4B}"/>
                </a:ext>
              </a:extLst>
            </p:cNvPr>
            <p:cNvSpPr/>
            <p:nvPr/>
          </p:nvSpPr>
          <p:spPr>
            <a:xfrm>
              <a:off x="9313069" y="2998964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6D42A26-91F7-823F-EB83-720D1E2B86C5}"/>
                </a:ext>
              </a:extLst>
            </p:cNvPr>
            <p:cNvSpPr/>
            <p:nvPr/>
          </p:nvSpPr>
          <p:spPr>
            <a:xfrm>
              <a:off x="9742443" y="2897003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55B8A55-D2A9-461C-AA78-9370533C12BE}"/>
                </a:ext>
              </a:extLst>
            </p:cNvPr>
            <p:cNvSpPr/>
            <p:nvPr/>
          </p:nvSpPr>
          <p:spPr>
            <a:xfrm>
              <a:off x="9440439" y="2916072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FAF9387-B35C-3CF9-D4FC-CD1D2E8F36FF}"/>
                </a:ext>
              </a:extLst>
            </p:cNvPr>
            <p:cNvSpPr/>
            <p:nvPr/>
          </p:nvSpPr>
          <p:spPr>
            <a:xfrm>
              <a:off x="9801101" y="3222782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1AA5C55-A130-3F20-A8AB-333EF6F31B62}"/>
                </a:ext>
              </a:extLst>
            </p:cNvPr>
            <p:cNvSpPr/>
            <p:nvPr/>
          </p:nvSpPr>
          <p:spPr>
            <a:xfrm>
              <a:off x="9474657" y="3614775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46B9E1F-D94A-D39D-EF38-AA792FEBD018}"/>
                </a:ext>
              </a:extLst>
            </p:cNvPr>
            <p:cNvSpPr/>
            <p:nvPr/>
          </p:nvSpPr>
          <p:spPr>
            <a:xfrm>
              <a:off x="9567533" y="3705842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07144F6-EF70-8C05-A811-254895E7B677}"/>
                </a:ext>
              </a:extLst>
            </p:cNvPr>
            <p:cNvSpPr/>
            <p:nvPr/>
          </p:nvSpPr>
          <p:spPr>
            <a:xfrm>
              <a:off x="9383041" y="3893059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D2F505C1-8BD5-F47A-369E-EFDAADFE0728}"/>
                </a:ext>
              </a:extLst>
            </p:cNvPr>
            <p:cNvSpPr/>
            <p:nvPr/>
          </p:nvSpPr>
          <p:spPr>
            <a:xfrm>
              <a:off x="9552876" y="3914110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A56705C-89CA-22AA-11D5-24AC0412D6D2}"/>
                </a:ext>
              </a:extLst>
            </p:cNvPr>
            <p:cNvSpPr/>
            <p:nvPr/>
          </p:nvSpPr>
          <p:spPr>
            <a:xfrm>
              <a:off x="9323123" y="3663356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C5AD1C99-E0E9-3A74-89A2-52699A7412AD}"/>
                </a:ext>
              </a:extLst>
            </p:cNvPr>
            <p:cNvSpPr/>
            <p:nvPr/>
          </p:nvSpPr>
          <p:spPr>
            <a:xfrm>
              <a:off x="9668342" y="3505139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0965B9CA-0D8D-F4D8-0B0D-980CACBD6F28}"/>
                </a:ext>
              </a:extLst>
            </p:cNvPr>
            <p:cNvSpPr/>
            <p:nvPr/>
          </p:nvSpPr>
          <p:spPr>
            <a:xfrm>
              <a:off x="9407911" y="3433141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FE209D3-CAE8-7574-8912-E8D03D0E5C8A}"/>
                </a:ext>
              </a:extLst>
            </p:cNvPr>
            <p:cNvSpPr/>
            <p:nvPr/>
          </p:nvSpPr>
          <p:spPr>
            <a:xfrm>
              <a:off x="9727000" y="3830918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CD092B3-E5D6-E657-FF13-9EFF57F4ECC4}"/>
                </a:ext>
              </a:extLst>
            </p:cNvPr>
            <p:cNvSpPr/>
            <p:nvPr/>
          </p:nvSpPr>
          <p:spPr>
            <a:xfrm>
              <a:off x="8999775" y="3644983"/>
              <a:ext cx="117317" cy="1207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9BAAFAB-9369-FDEB-ECF2-B8BEF1EEF28F}"/>
                </a:ext>
              </a:extLst>
            </p:cNvPr>
            <p:cNvSpPr/>
            <p:nvPr/>
          </p:nvSpPr>
          <p:spPr>
            <a:xfrm>
              <a:off x="8894189" y="3740296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6B3227A-3F79-2885-8F9D-AEAB47F91EA5}"/>
                </a:ext>
              </a:extLst>
            </p:cNvPr>
            <p:cNvSpPr/>
            <p:nvPr/>
          </p:nvSpPr>
          <p:spPr>
            <a:xfrm>
              <a:off x="8675337" y="3892859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F55DAE0-6371-D17A-3F71-6911F6E8F607}"/>
                </a:ext>
              </a:extLst>
            </p:cNvPr>
            <p:cNvSpPr/>
            <p:nvPr/>
          </p:nvSpPr>
          <p:spPr>
            <a:xfrm>
              <a:off x="8845173" y="3913910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F3F1537-A542-602D-7ABF-4A4FC59A37B6}"/>
                </a:ext>
              </a:extLst>
            </p:cNvPr>
            <p:cNvSpPr/>
            <p:nvPr/>
          </p:nvSpPr>
          <p:spPr>
            <a:xfrm>
              <a:off x="8649778" y="3697809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78DD7E73-18A3-B441-069A-8BB9C43D7869}"/>
                </a:ext>
              </a:extLst>
            </p:cNvPr>
            <p:cNvSpPr/>
            <p:nvPr/>
          </p:nvSpPr>
          <p:spPr>
            <a:xfrm>
              <a:off x="8994998" y="3539592"/>
              <a:ext cx="117317" cy="1207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ECA473B-8E1A-93CC-06E7-250FA9E8AB26}"/>
                </a:ext>
              </a:extLst>
            </p:cNvPr>
            <p:cNvSpPr/>
            <p:nvPr/>
          </p:nvSpPr>
          <p:spPr>
            <a:xfrm>
              <a:off x="8725633" y="3486331"/>
              <a:ext cx="117317" cy="1207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529B0D98-FCE9-525A-8E66-B2835BFC93D3}"/>
                </a:ext>
              </a:extLst>
            </p:cNvPr>
            <p:cNvSpPr/>
            <p:nvPr/>
          </p:nvSpPr>
          <p:spPr>
            <a:xfrm>
              <a:off x="9053656" y="3865371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11A5A6A-C265-9196-06C5-DBD4796E7E90}"/>
                </a:ext>
              </a:extLst>
            </p:cNvPr>
            <p:cNvSpPr/>
            <p:nvPr/>
          </p:nvSpPr>
          <p:spPr>
            <a:xfrm>
              <a:off x="8729286" y="3083553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02B564CD-904E-5B31-8C25-69EAC76055E7}"/>
                </a:ext>
              </a:extLst>
            </p:cNvPr>
            <p:cNvSpPr/>
            <p:nvPr/>
          </p:nvSpPr>
          <p:spPr>
            <a:xfrm>
              <a:off x="8846100" y="3369094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CAB66A3-E0EE-7555-66CF-0357D644FA94}"/>
                </a:ext>
              </a:extLst>
            </p:cNvPr>
            <p:cNvSpPr/>
            <p:nvPr/>
          </p:nvSpPr>
          <p:spPr>
            <a:xfrm>
              <a:off x="8953137" y="3161369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DA55B62-4DE0-42BC-2836-DA8C9C53A044}"/>
                </a:ext>
              </a:extLst>
            </p:cNvPr>
            <p:cNvSpPr/>
            <p:nvPr/>
          </p:nvSpPr>
          <p:spPr>
            <a:xfrm>
              <a:off x="9115085" y="3366804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DE34000-9765-9C16-35D4-9E662CFBB50D}"/>
                </a:ext>
              </a:extLst>
            </p:cNvPr>
            <p:cNvSpPr/>
            <p:nvPr/>
          </p:nvSpPr>
          <p:spPr>
            <a:xfrm>
              <a:off x="9232402" y="3143940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D984D9C0-981F-8A25-607F-944087BB8288}"/>
                </a:ext>
              </a:extLst>
            </p:cNvPr>
            <p:cNvSpPr/>
            <p:nvPr/>
          </p:nvSpPr>
          <p:spPr>
            <a:xfrm>
              <a:off x="9070454" y="2890414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41C2895-8CDF-61F7-3FDA-6F88332B39AA}"/>
                </a:ext>
              </a:extLst>
            </p:cNvPr>
            <p:cNvSpPr/>
            <p:nvPr/>
          </p:nvSpPr>
          <p:spPr>
            <a:xfrm>
              <a:off x="9641635" y="3097706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796A0581-CEAE-42DC-3914-DE5B6EA491C2}"/>
                </a:ext>
              </a:extLst>
            </p:cNvPr>
            <p:cNvSpPr/>
            <p:nvPr/>
          </p:nvSpPr>
          <p:spPr>
            <a:xfrm>
              <a:off x="9734510" y="3188773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07876DC1-343E-6DDD-CA7B-7AC68ABDC40E}"/>
                </a:ext>
              </a:extLst>
            </p:cNvPr>
            <p:cNvSpPr/>
            <p:nvPr/>
          </p:nvSpPr>
          <p:spPr>
            <a:xfrm>
              <a:off x="9515659" y="3341337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CE1320B-53C8-CB0D-DB2C-C6BD09A5F7B8}"/>
                </a:ext>
              </a:extLst>
            </p:cNvPr>
            <p:cNvSpPr/>
            <p:nvPr/>
          </p:nvSpPr>
          <p:spPr>
            <a:xfrm>
              <a:off x="9685495" y="3362388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2" name="Oval 3071">
              <a:extLst>
                <a:ext uri="{FF2B5EF4-FFF2-40B4-BE49-F238E27FC236}">
                  <a16:creationId xmlns:a16="http://schemas.microsoft.com/office/drawing/2014/main" id="{C9CDD4A3-D93E-AE24-7A22-514CD33C351B}"/>
                </a:ext>
              </a:extLst>
            </p:cNvPr>
            <p:cNvSpPr/>
            <p:nvPr/>
          </p:nvSpPr>
          <p:spPr>
            <a:xfrm>
              <a:off x="9490100" y="3146287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3" name="Oval 3072">
              <a:extLst>
                <a:ext uri="{FF2B5EF4-FFF2-40B4-BE49-F238E27FC236}">
                  <a16:creationId xmlns:a16="http://schemas.microsoft.com/office/drawing/2014/main" id="{8B154D83-C50C-D9E8-5961-B3A03BF410DE}"/>
                </a:ext>
              </a:extLst>
            </p:cNvPr>
            <p:cNvSpPr/>
            <p:nvPr/>
          </p:nvSpPr>
          <p:spPr>
            <a:xfrm>
              <a:off x="9835319" y="2988070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5" name="Oval 3074">
              <a:extLst>
                <a:ext uri="{FF2B5EF4-FFF2-40B4-BE49-F238E27FC236}">
                  <a16:creationId xmlns:a16="http://schemas.microsoft.com/office/drawing/2014/main" id="{AF9EC98F-EA0C-7E91-B5DB-0A2B3F05F8D8}"/>
                </a:ext>
              </a:extLst>
            </p:cNvPr>
            <p:cNvSpPr/>
            <p:nvPr/>
          </p:nvSpPr>
          <p:spPr>
            <a:xfrm>
              <a:off x="9574889" y="2916072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6" name="Oval 3075">
              <a:extLst>
                <a:ext uri="{FF2B5EF4-FFF2-40B4-BE49-F238E27FC236}">
                  <a16:creationId xmlns:a16="http://schemas.microsoft.com/office/drawing/2014/main" id="{F78A56B9-4243-E600-0520-D1CB41A099D6}"/>
                </a:ext>
              </a:extLst>
            </p:cNvPr>
            <p:cNvSpPr/>
            <p:nvPr/>
          </p:nvSpPr>
          <p:spPr>
            <a:xfrm>
              <a:off x="9274702" y="2807220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7" name="Oval 3076">
              <a:extLst>
                <a:ext uri="{FF2B5EF4-FFF2-40B4-BE49-F238E27FC236}">
                  <a16:creationId xmlns:a16="http://schemas.microsoft.com/office/drawing/2014/main" id="{F9A11F92-AAD7-A2AB-10BB-BFFCAAE18E87}"/>
                </a:ext>
              </a:extLst>
            </p:cNvPr>
            <p:cNvSpPr/>
            <p:nvPr/>
          </p:nvSpPr>
          <p:spPr>
            <a:xfrm>
              <a:off x="9599330" y="3660367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8" name="Oval 3077">
              <a:extLst>
                <a:ext uri="{FF2B5EF4-FFF2-40B4-BE49-F238E27FC236}">
                  <a16:creationId xmlns:a16="http://schemas.microsoft.com/office/drawing/2014/main" id="{7FC76D61-BF6D-34A7-C03A-B0035E2A9D08}"/>
                </a:ext>
              </a:extLst>
            </p:cNvPr>
            <p:cNvSpPr/>
            <p:nvPr/>
          </p:nvSpPr>
          <p:spPr>
            <a:xfrm>
              <a:off x="9660409" y="3796910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9" name="Oval 3078">
              <a:extLst>
                <a:ext uri="{FF2B5EF4-FFF2-40B4-BE49-F238E27FC236}">
                  <a16:creationId xmlns:a16="http://schemas.microsoft.com/office/drawing/2014/main" id="{1DB4BAF0-B827-EB5A-206D-E0BFD95F7AE1}"/>
                </a:ext>
              </a:extLst>
            </p:cNvPr>
            <p:cNvSpPr/>
            <p:nvPr/>
          </p:nvSpPr>
          <p:spPr>
            <a:xfrm>
              <a:off x="9475917" y="3984126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0" name="Oval 3079">
              <a:extLst>
                <a:ext uri="{FF2B5EF4-FFF2-40B4-BE49-F238E27FC236}">
                  <a16:creationId xmlns:a16="http://schemas.microsoft.com/office/drawing/2014/main" id="{E4D9994E-BFC2-22DD-F0B4-DBA6259561B3}"/>
                </a:ext>
              </a:extLst>
            </p:cNvPr>
            <p:cNvSpPr/>
            <p:nvPr/>
          </p:nvSpPr>
          <p:spPr>
            <a:xfrm>
              <a:off x="9645752" y="4005177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1" name="Oval 3080">
              <a:extLst>
                <a:ext uri="{FF2B5EF4-FFF2-40B4-BE49-F238E27FC236}">
                  <a16:creationId xmlns:a16="http://schemas.microsoft.com/office/drawing/2014/main" id="{DCB9D3EE-D7C2-F0ED-E4E1-31C5298F7996}"/>
                </a:ext>
              </a:extLst>
            </p:cNvPr>
            <p:cNvSpPr/>
            <p:nvPr/>
          </p:nvSpPr>
          <p:spPr>
            <a:xfrm>
              <a:off x="9415998" y="3754423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2" name="Oval 3081">
              <a:extLst>
                <a:ext uri="{FF2B5EF4-FFF2-40B4-BE49-F238E27FC236}">
                  <a16:creationId xmlns:a16="http://schemas.microsoft.com/office/drawing/2014/main" id="{9F58CB33-1B98-273F-4B16-69E4A825C7AB}"/>
                </a:ext>
              </a:extLst>
            </p:cNvPr>
            <p:cNvSpPr/>
            <p:nvPr/>
          </p:nvSpPr>
          <p:spPr>
            <a:xfrm>
              <a:off x="9761218" y="3596206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3" name="Oval 3082">
              <a:extLst>
                <a:ext uri="{FF2B5EF4-FFF2-40B4-BE49-F238E27FC236}">
                  <a16:creationId xmlns:a16="http://schemas.microsoft.com/office/drawing/2014/main" id="{B9166302-E057-3673-BAC7-CC036D6C9078}"/>
                </a:ext>
              </a:extLst>
            </p:cNvPr>
            <p:cNvSpPr/>
            <p:nvPr/>
          </p:nvSpPr>
          <p:spPr>
            <a:xfrm>
              <a:off x="9500787" y="3524208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4" name="Oval 3083">
              <a:extLst>
                <a:ext uri="{FF2B5EF4-FFF2-40B4-BE49-F238E27FC236}">
                  <a16:creationId xmlns:a16="http://schemas.microsoft.com/office/drawing/2014/main" id="{90FB1875-F99B-059E-345B-277E5B952CE8}"/>
                </a:ext>
              </a:extLst>
            </p:cNvPr>
            <p:cNvSpPr/>
            <p:nvPr/>
          </p:nvSpPr>
          <p:spPr>
            <a:xfrm>
              <a:off x="9819876" y="3921985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5" name="Oval 3084">
              <a:extLst>
                <a:ext uri="{FF2B5EF4-FFF2-40B4-BE49-F238E27FC236}">
                  <a16:creationId xmlns:a16="http://schemas.microsoft.com/office/drawing/2014/main" id="{10C53CB1-41C5-C863-0755-6FA6DA017500}"/>
                </a:ext>
              </a:extLst>
            </p:cNvPr>
            <p:cNvSpPr/>
            <p:nvPr/>
          </p:nvSpPr>
          <p:spPr>
            <a:xfrm>
              <a:off x="8894189" y="3740296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6" name="Oval 3085">
              <a:extLst>
                <a:ext uri="{FF2B5EF4-FFF2-40B4-BE49-F238E27FC236}">
                  <a16:creationId xmlns:a16="http://schemas.microsoft.com/office/drawing/2014/main" id="{22F3BC3D-7CD2-1FF5-1C48-B8231F2FA4DD}"/>
                </a:ext>
              </a:extLst>
            </p:cNvPr>
            <p:cNvSpPr/>
            <p:nvPr/>
          </p:nvSpPr>
          <p:spPr>
            <a:xfrm>
              <a:off x="8987065" y="3831363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7" name="Oval 3086">
              <a:extLst>
                <a:ext uri="{FF2B5EF4-FFF2-40B4-BE49-F238E27FC236}">
                  <a16:creationId xmlns:a16="http://schemas.microsoft.com/office/drawing/2014/main" id="{761A1DA3-7D83-85AF-0C7A-2C5E7FEC3811}"/>
                </a:ext>
              </a:extLst>
            </p:cNvPr>
            <p:cNvSpPr/>
            <p:nvPr/>
          </p:nvSpPr>
          <p:spPr>
            <a:xfrm>
              <a:off x="8768213" y="3983926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8" name="Oval 3087">
              <a:extLst>
                <a:ext uri="{FF2B5EF4-FFF2-40B4-BE49-F238E27FC236}">
                  <a16:creationId xmlns:a16="http://schemas.microsoft.com/office/drawing/2014/main" id="{3CBF0B8A-9D9B-37A9-AABC-8CB0CE246C23}"/>
                </a:ext>
              </a:extLst>
            </p:cNvPr>
            <p:cNvSpPr/>
            <p:nvPr/>
          </p:nvSpPr>
          <p:spPr>
            <a:xfrm>
              <a:off x="8938049" y="4004977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9" name="Oval 3088">
              <a:extLst>
                <a:ext uri="{FF2B5EF4-FFF2-40B4-BE49-F238E27FC236}">
                  <a16:creationId xmlns:a16="http://schemas.microsoft.com/office/drawing/2014/main" id="{5FBB1C91-1181-7C14-2F33-F765657F2882}"/>
                </a:ext>
              </a:extLst>
            </p:cNvPr>
            <p:cNvSpPr/>
            <p:nvPr/>
          </p:nvSpPr>
          <p:spPr>
            <a:xfrm>
              <a:off x="8742654" y="3788876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0" name="Oval 3089">
              <a:extLst>
                <a:ext uri="{FF2B5EF4-FFF2-40B4-BE49-F238E27FC236}">
                  <a16:creationId xmlns:a16="http://schemas.microsoft.com/office/drawing/2014/main" id="{0AE19232-D826-4D8B-7211-51660FD36C00}"/>
                </a:ext>
              </a:extLst>
            </p:cNvPr>
            <p:cNvSpPr/>
            <p:nvPr/>
          </p:nvSpPr>
          <p:spPr>
            <a:xfrm>
              <a:off x="9087873" y="3630659"/>
              <a:ext cx="117317" cy="1207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1" name="Oval 3090">
              <a:extLst>
                <a:ext uri="{FF2B5EF4-FFF2-40B4-BE49-F238E27FC236}">
                  <a16:creationId xmlns:a16="http://schemas.microsoft.com/office/drawing/2014/main" id="{6D21FA6D-EDB4-6C59-D0DE-3815F04453AD}"/>
                </a:ext>
              </a:extLst>
            </p:cNvPr>
            <p:cNvSpPr/>
            <p:nvPr/>
          </p:nvSpPr>
          <p:spPr>
            <a:xfrm>
              <a:off x="8827443" y="3558661"/>
              <a:ext cx="117317" cy="120775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2" name="Oval 3091">
              <a:extLst>
                <a:ext uri="{FF2B5EF4-FFF2-40B4-BE49-F238E27FC236}">
                  <a16:creationId xmlns:a16="http://schemas.microsoft.com/office/drawing/2014/main" id="{5F9D303D-3D13-8E01-1BCA-60A3F01B0105}"/>
                </a:ext>
              </a:extLst>
            </p:cNvPr>
            <p:cNvSpPr/>
            <p:nvPr/>
          </p:nvSpPr>
          <p:spPr>
            <a:xfrm>
              <a:off x="9146532" y="3956438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3" name="Oval 3092">
              <a:extLst>
                <a:ext uri="{FF2B5EF4-FFF2-40B4-BE49-F238E27FC236}">
                  <a16:creationId xmlns:a16="http://schemas.microsoft.com/office/drawing/2014/main" id="{D21D140E-81C5-DF7A-FCDE-9D43651EBA9F}"/>
                </a:ext>
              </a:extLst>
            </p:cNvPr>
            <p:cNvSpPr/>
            <p:nvPr/>
          </p:nvSpPr>
          <p:spPr>
            <a:xfrm>
              <a:off x="9261498" y="3509884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61" name="Group 3160">
            <a:extLst>
              <a:ext uri="{FF2B5EF4-FFF2-40B4-BE49-F238E27FC236}">
                <a16:creationId xmlns:a16="http://schemas.microsoft.com/office/drawing/2014/main" id="{54E08198-2136-9D58-4222-21B9A8DA9AC5}"/>
              </a:ext>
            </a:extLst>
          </p:cNvPr>
          <p:cNvGrpSpPr/>
          <p:nvPr/>
        </p:nvGrpSpPr>
        <p:grpSpPr>
          <a:xfrm>
            <a:off x="3402980" y="1283850"/>
            <a:ext cx="873864" cy="932000"/>
            <a:chOff x="2524971" y="1093182"/>
            <a:chExt cx="1236472" cy="1318732"/>
          </a:xfrm>
        </p:grpSpPr>
        <p:sp>
          <p:nvSpPr>
            <p:cNvPr id="3098" name="Oval 3097">
              <a:extLst>
                <a:ext uri="{FF2B5EF4-FFF2-40B4-BE49-F238E27FC236}">
                  <a16:creationId xmlns:a16="http://schemas.microsoft.com/office/drawing/2014/main" id="{0784B5EB-855C-00B7-63F2-6A4B7C5ABDD9}"/>
                </a:ext>
              </a:extLst>
            </p:cNvPr>
            <p:cNvSpPr/>
            <p:nvPr/>
          </p:nvSpPr>
          <p:spPr>
            <a:xfrm>
              <a:off x="2524971" y="1502448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99" name="Oval 3098">
              <a:extLst>
                <a:ext uri="{FF2B5EF4-FFF2-40B4-BE49-F238E27FC236}">
                  <a16:creationId xmlns:a16="http://schemas.microsoft.com/office/drawing/2014/main" id="{4D11F72D-B26B-20FA-8FE8-B38CC15305EA}"/>
                </a:ext>
              </a:extLst>
            </p:cNvPr>
            <p:cNvSpPr/>
            <p:nvPr/>
          </p:nvSpPr>
          <p:spPr>
            <a:xfrm>
              <a:off x="2883921" y="1617391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0" name="Oval 3099">
              <a:extLst>
                <a:ext uri="{FF2B5EF4-FFF2-40B4-BE49-F238E27FC236}">
                  <a16:creationId xmlns:a16="http://schemas.microsoft.com/office/drawing/2014/main" id="{D88E1CC0-427E-B06A-454F-3533AF824678}"/>
                </a:ext>
              </a:extLst>
            </p:cNvPr>
            <p:cNvSpPr/>
            <p:nvPr/>
          </p:nvSpPr>
          <p:spPr>
            <a:xfrm>
              <a:off x="2758167" y="1454241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3" name="Oval 3102">
              <a:extLst>
                <a:ext uri="{FF2B5EF4-FFF2-40B4-BE49-F238E27FC236}">
                  <a16:creationId xmlns:a16="http://schemas.microsoft.com/office/drawing/2014/main" id="{B10E4472-6ADB-5AC6-B020-865E2CE38991}"/>
                </a:ext>
              </a:extLst>
            </p:cNvPr>
            <p:cNvSpPr/>
            <p:nvPr/>
          </p:nvSpPr>
          <p:spPr>
            <a:xfrm>
              <a:off x="2866139" y="1309309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7" name="Oval 3106">
              <a:extLst>
                <a:ext uri="{FF2B5EF4-FFF2-40B4-BE49-F238E27FC236}">
                  <a16:creationId xmlns:a16="http://schemas.microsoft.com/office/drawing/2014/main" id="{483A0863-FEC1-A96D-6BF1-E3DF97CCEB5D}"/>
                </a:ext>
              </a:extLst>
            </p:cNvPr>
            <p:cNvSpPr/>
            <p:nvPr/>
          </p:nvSpPr>
          <p:spPr>
            <a:xfrm>
              <a:off x="3401426" y="1557283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8" name="Oval 3107">
              <a:extLst>
                <a:ext uri="{FF2B5EF4-FFF2-40B4-BE49-F238E27FC236}">
                  <a16:creationId xmlns:a16="http://schemas.microsoft.com/office/drawing/2014/main" id="{EE5FBECF-EC9E-A0D6-759E-34BAB8204B1F}"/>
                </a:ext>
              </a:extLst>
            </p:cNvPr>
            <p:cNvSpPr/>
            <p:nvPr/>
          </p:nvSpPr>
          <p:spPr>
            <a:xfrm>
              <a:off x="3121876" y="1284926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09" name="Oval 3108">
              <a:extLst>
                <a:ext uri="{FF2B5EF4-FFF2-40B4-BE49-F238E27FC236}">
                  <a16:creationId xmlns:a16="http://schemas.microsoft.com/office/drawing/2014/main" id="{EE0ACFF9-2B88-4F26-B9D2-0CD1F4F2C7FB}"/>
                </a:ext>
              </a:extLst>
            </p:cNvPr>
            <p:cNvSpPr/>
            <p:nvPr/>
          </p:nvSpPr>
          <p:spPr>
            <a:xfrm>
              <a:off x="3551250" y="1182965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1" name="Oval 3110">
              <a:extLst>
                <a:ext uri="{FF2B5EF4-FFF2-40B4-BE49-F238E27FC236}">
                  <a16:creationId xmlns:a16="http://schemas.microsoft.com/office/drawing/2014/main" id="{614FFC3C-E47F-8005-8177-75562C9E37F3}"/>
                </a:ext>
              </a:extLst>
            </p:cNvPr>
            <p:cNvSpPr/>
            <p:nvPr/>
          </p:nvSpPr>
          <p:spPr>
            <a:xfrm>
              <a:off x="3609908" y="1508744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4" name="Oval 3113">
              <a:extLst>
                <a:ext uri="{FF2B5EF4-FFF2-40B4-BE49-F238E27FC236}">
                  <a16:creationId xmlns:a16="http://schemas.microsoft.com/office/drawing/2014/main" id="{F6353A57-EE4F-6134-1DF9-818481698FE5}"/>
                </a:ext>
              </a:extLst>
            </p:cNvPr>
            <p:cNvSpPr/>
            <p:nvPr/>
          </p:nvSpPr>
          <p:spPr>
            <a:xfrm>
              <a:off x="3191848" y="2179021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5" name="Oval 3114">
              <a:extLst>
                <a:ext uri="{FF2B5EF4-FFF2-40B4-BE49-F238E27FC236}">
                  <a16:creationId xmlns:a16="http://schemas.microsoft.com/office/drawing/2014/main" id="{78CD2E42-C9D8-E4FC-AA74-1CB6CA0832DC}"/>
                </a:ext>
              </a:extLst>
            </p:cNvPr>
            <p:cNvSpPr/>
            <p:nvPr/>
          </p:nvSpPr>
          <p:spPr>
            <a:xfrm>
              <a:off x="3361683" y="2200072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6" name="Oval 3115">
              <a:extLst>
                <a:ext uri="{FF2B5EF4-FFF2-40B4-BE49-F238E27FC236}">
                  <a16:creationId xmlns:a16="http://schemas.microsoft.com/office/drawing/2014/main" id="{B7FC667E-EF22-0EC4-16EB-49B5CAD46D25}"/>
                </a:ext>
              </a:extLst>
            </p:cNvPr>
            <p:cNvSpPr/>
            <p:nvPr/>
          </p:nvSpPr>
          <p:spPr>
            <a:xfrm>
              <a:off x="3131930" y="1949318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7" name="Oval 3116">
              <a:extLst>
                <a:ext uri="{FF2B5EF4-FFF2-40B4-BE49-F238E27FC236}">
                  <a16:creationId xmlns:a16="http://schemas.microsoft.com/office/drawing/2014/main" id="{C77B76C7-CD7A-0FF9-24F2-FDD390A6FD6F}"/>
                </a:ext>
              </a:extLst>
            </p:cNvPr>
            <p:cNvSpPr/>
            <p:nvPr/>
          </p:nvSpPr>
          <p:spPr>
            <a:xfrm>
              <a:off x="3477149" y="1791101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8" name="Oval 3117">
              <a:extLst>
                <a:ext uri="{FF2B5EF4-FFF2-40B4-BE49-F238E27FC236}">
                  <a16:creationId xmlns:a16="http://schemas.microsoft.com/office/drawing/2014/main" id="{78ABDC31-6B79-D1C5-A9F1-47346AEBD82A}"/>
                </a:ext>
              </a:extLst>
            </p:cNvPr>
            <p:cNvSpPr/>
            <p:nvPr/>
          </p:nvSpPr>
          <p:spPr>
            <a:xfrm>
              <a:off x="3249247" y="1655389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19" name="Oval 3118">
              <a:extLst>
                <a:ext uri="{FF2B5EF4-FFF2-40B4-BE49-F238E27FC236}">
                  <a16:creationId xmlns:a16="http://schemas.microsoft.com/office/drawing/2014/main" id="{130B8D28-422F-B802-AD2C-D1091033BE1E}"/>
                </a:ext>
              </a:extLst>
            </p:cNvPr>
            <p:cNvSpPr/>
            <p:nvPr/>
          </p:nvSpPr>
          <p:spPr>
            <a:xfrm>
              <a:off x="3535807" y="2116880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29" name="Oval 3128">
              <a:extLst>
                <a:ext uri="{FF2B5EF4-FFF2-40B4-BE49-F238E27FC236}">
                  <a16:creationId xmlns:a16="http://schemas.microsoft.com/office/drawing/2014/main" id="{8E1D310D-0F75-A24D-162A-1BE1B440F796}"/>
                </a:ext>
              </a:extLst>
            </p:cNvPr>
            <p:cNvSpPr/>
            <p:nvPr/>
          </p:nvSpPr>
          <p:spPr>
            <a:xfrm>
              <a:off x="2734661" y="1879056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1" name="Oval 3130">
              <a:extLst>
                <a:ext uri="{FF2B5EF4-FFF2-40B4-BE49-F238E27FC236}">
                  <a16:creationId xmlns:a16="http://schemas.microsoft.com/office/drawing/2014/main" id="{90C89FD9-1130-8D2B-1CB4-911BB607FB9B}"/>
                </a:ext>
              </a:extLst>
            </p:cNvPr>
            <p:cNvSpPr/>
            <p:nvPr/>
          </p:nvSpPr>
          <p:spPr>
            <a:xfrm>
              <a:off x="3003646" y="1876766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3" name="Oval 3132">
              <a:extLst>
                <a:ext uri="{FF2B5EF4-FFF2-40B4-BE49-F238E27FC236}">
                  <a16:creationId xmlns:a16="http://schemas.microsoft.com/office/drawing/2014/main" id="{6A33A079-A168-CA46-87A3-BB207D513044}"/>
                </a:ext>
              </a:extLst>
            </p:cNvPr>
            <p:cNvSpPr/>
            <p:nvPr/>
          </p:nvSpPr>
          <p:spPr>
            <a:xfrm>
              <a:off x="2959015" y="1400376"/>
              <a:ext cx="117317" cy="120775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7" name="Oval 3136">
              <a:extLst>
                <a:ext uri="{FF2B5EF4-FFF2-40B4-BE49-F238E27FC236}">
                  <a16:creationId xmlns:a16="http://schemas.microsoft.com/office/drawing/2014/main" id="{CAB73EB6-F4EF-6D59-0630-A86E2D3CB348}"/>
                </a:ext>
              </a:extLst>
            </p:cNvPr>
            <p:cNvSpPr/>
            <p:nvPr/>
          </p:nvSpPr>
          <p:spPr>
            <a:xfrm>
              <a:off x="3494302" y="1648350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8" name="Oval 3137">
              <a:extLst>
                <a:ext uri="{FF2B5EF4-FFF2-40B4-BE49-F238E27FC236}">
                  <a16:creationId xmlns:a16="http://schemas.microsoft.com/office/drawing/2014/main" id="{E692EA7E-DAA0-9CF3-10A5-CC1635715F61}"/>
                </a:ext>
              </a:extLst>
            </p:cNvPr>
            <p:cNvSpPr/>
            <p:nvPr/>
          </p:nvSpPr>
          <p:spPr>
            <a:xfrm>
              <a:off x="3298907" y="1432249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39" name="Oval 3138">
              <a:extLst>
                <a:ext uri="{FF2B5EF4-FFF2-40B4-BE49-F238E27FC236}">
                  <a16:creationId xmlns:a16="http://schemas.microsoft.com/office/drawing/2014/main" id="{01BDC69E-64A5-A2C4-B2D8-C199EE81AEBD}"/>
                </a:ext>
              </a:extLst>
            </p:cNvPr>
            <p:cNvSpPr/>
            <p:nvPr/>
          </p:nvSpPr>
          <p:spPr>
            <a:xfrm>
              <a:off x="3644126" y="1274032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0" name="Oval 3139">
              <a:extLst>
                <a:ext uri="{FF2B5EF4-FFF2-40B4-BE49-F238E27FC236}">
                  <a16:creationId xmlns:a16="http://schemas.microsoft.com/office/drawing/2014/main" id="{BE4F0498-6483-44B6-3CBB-38155D5D1E11}"/>
                </a:ext>
              </a:extLst>
            </p:cNvPr>
            <p:cNvSpPr/>
            <p:nvPr/>
          </p:nvSpPr>
          <p:spPr>
            <a:xfrm>
              <a:off x="3383696" y="1202034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1" name="Oval 3140">
              <a:extLst>
                <a:ext uri="{FF2B5EF4-FFF2-40B4-BE49-F238E27FC236}">
                  <a16:creationId xmlns:a16="http://schemas.microsoft.com/office/drawing/2014/main" id="{5E5B40EE-071F-9BD7-7DE1-E7B968A13181}"/>
                </a:ext>
              </a:extLst>
            </p:cNvPr>
            <p:cNvSpPr/>
            <p:nvPr/>
          </p:nvSpPr>
          <p:spPr>
            <a:xfrm>
              <a:off x="3083509" y="1093182"/>
              <a:ext cx="117317" cy="120775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3" name="Oval 3142">
              <a:extLst>
                <a:ext uri="{FF2B5EF4-FFF2-40B4-BE49-F238E27FC236}">
                  <a16:creationId xmlns:a16="http://schemas.microsoft.com/office/drawing/2014/main" id="{4E8515DF-ECB3-5BF2-125C-35D4372A519D}"/>
                </a:ext>
              </a:extLst>
            </p:cNvPr>
            <p:cNvSpPr/>
            <p:nvPr/>
          </p:nvSpPr>
          <p:spPr>
            <a:xfrm>
              <a:off x="3341054" y="1921535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4" name="Oval 3143">
              <a:extLst>
                <a:ext uri="{FF2B5EF4-FFF2-40B4-BE49-F238E27FC236}">
                  <a16:creationId xmlns:a16="http://schemas.microsoft.com/office/drawing/2014/main" id="{77BDF4FD-FE73-A74B-3C6A-0E6A0893D547}"/>
                </a:ext>
              </a:extLst>
            </p:cNvPr>
            <p:cNvSpPr/>
            <p:nvPr/>
          </p:nvSpPr>
          <p:spPr>
            <a:xfrm>
              <a:off x="3284724" y="2270088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5" name="Oval 3144">
              <a:extLst>
                <a:ext uri="{FF2B5EF4-FFF2-40B4-BE49-F238E27FC236}">
                  <a16:creationId xmlns:a16="http://schemas.microsoft.com/office/drawing/2014/main" id="{D2BCFEFC-6291-8927-D4E9-DB2B343ED4AA}"/>
                </a:ext>
              </a:extLst>
            </p:cNvPr>
            <p:cNvSpPr/>
            <p:nvPr/>
          </p:nvSpPr>
          <p:spPr>
            <a:xfrm>
              <a:off x="3454559" y="2291139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7" name="Oval 3146">
              <a:extLst>
                <a:ext uri="{FF2B5EF4-FFF2-40B4-BE49-F238E27FC236}">
                  <a16:creationId xmlns:a16="http://schemas.microsoft.com/office/drawing/2014/main" id="{0B77B5AE-C914-9911-E7C4-9E1AD9FAE874}"/>
                </a:ext>
              </a:extLst>
            </p:cNvPr>
            <p:cNvSpPr/>
            <p:nvPr/>
          </p:nvSpPr>
          <p:spPr>
            <a:xfrm>
              <a:off x="3570025" y="1882168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49" name="Oval 3148">
              <a:extLst>
                <a:ext uri="{FF2B5EF4-FFF2-40B4-BE49-F238E27FC236}">
                  <a16:creationId xmlns:a16="http://schemas.microsoft.com/office/drawing/2014/main" id="{AED05731-73D7-04A0-5D3F-BAB10BD72514}"/>
                </a:ext>
              </a:extLst>
            </p:cNvPr>
            <p:cNvSpPr/>
            <p:nvPr/>
          </p:nvSpPr>
          <p:spPr>
            <a:xfrm>
              <a:off x="3628683" y="2207947"/>
              <a:ext cx="117317" cy="120775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62" name="TextBox 3161">
            <a:extLst>
              <a:ext uri="{FF2B5EF4-FFF2-40B4-BE49-F238E27FC236}">
                <a16:creationId xmlns:a16="http://schemas.microsoft.com/office/drawing/2014/main" id="{1BBD6D71-5C9B-B946-030A-6B6EC9750612}"/>
              </a:ext>
            </a:extLst>
          </p:cNvPr>
          <p:cNvSpPr txBox="1"/>
          <p:nvPr/>
        </p:nvSpPr>
        <p:spPr>
          <a:xfrm>
            <a:off x="5592672" y="2288217"/>
            <a:ext cx="159618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Community 1</a:t>
            </a:r>
          </a:p>
        </p:txBody>
      </p:sp>
      <p:sp>
        <p:nvSpPr>
          <p:cNvPr id="3226" name="Rectangle 3225">
            <a:extLst>
              <a:ext uri="{FF2B5EF4-FFF2-40B4-BE49-F238E27FC236}">
                <a16:creationId xmlns:a16="http://schemas.microsoft.com/office/drawing/2014/main" id="{32FE67EE-D030-7C58-14A6-BE9A77F641AD}"/>
              </a:ext>
            </a:extLst>
          </p:cNvPr>
          <p:cNvSpPr/>
          <p:nvPr/>
        </p:nvSpPr>
        <p:spPr>
          <a:xfrm>
            <a:off x="4391923" y="2339606"/>
            <a:ext cx="613768" cy="1859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7" name="Rectangle 3226">
            <a:extLst>
              <a:ext uri="{FF2B5EF4-FFF2-40B4-BE49-F238E27FC236}">
                <a16:creationId xmlns:a16="http://schemas.microsoft.com/office/drawing/2014/main" id="{886EA1B7-908C-A17C-7A1B-768C9C737F23}"/>
              </a:ext>
            </a:extLst>
          </p:cNvPr>
          <p:cNvSpPr/>
          <p:nvPr/>
        </p:nvSpPr>
        <p:spPr>
          <a:xfrm>
            <a:off x="4200313" y="2371487"/>
            <a:ext cx="613768" cy="1859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5" name="TextBox 3224">
            <a:extLst>
              <a:ext uri="{FF2B5EF4-FFF2-40B4-BE49-F238E27FC236}">
                <a16:creationId xmlns:a16="http://schemas.microsoft.com/office/drawing/2014/main" id="{F661A97A-16A6-CBB4-3C29-727C243095DA}"/>
              </a:ext>
            </a:extLst>
          </p:cNvPr>
          <p:cNvSpPr txBox="1"/>
          <p:nvPr/>
        </p:nvSpPr>
        <p:spPr>
          <a:xfrm>
            <a:off x="3191816" y="2205672"/>
            <a:ext cx="151327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/>
              <a:t>Community 2</a:t>
            </a:r>
          </a:p>
        </p:txBody>
      </p:sp>
      <p:sp>
        <p:nvSpPr>
          <p:cNvPr id="3228" name="TextBox 3227">
            <a:extLst>
              <a:ext uri="{FF2B5EF4-FFF2-40B4-BE49-F238E27FC236}">
                <a16:creationId xmlns:a16="http://schemas.microsoft.com/office/drawing/2014/main" id="{4446BC24-D61D-247D-B373-7EF6394958B3}"/>
              </a:ext>
            </a:extLst>
          </p:cNvPr>
          <p:cNvSpPr txBox="1"/>
          <p:nvPr/>
        </p:nvSpPr>
        <p:spPr>
          <a:xfrm>
            <a:off x="2952363" y="4886706"/>
            <a:ext cx="18628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# of Individuals</a:t>
            </a:r>
          </a:p>
        </p:txBody>
      </p:sp>
    </p:spTree>
    <p:extLst>
      <p:ext uri="{BB962C8B-B14F-4D97-AF65-F5344CB8AC3E}">
        <p14:creationId xmlns:p14="http://schemas.microsoft.com/office/powerpoint/2010/main" val="4856641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/>
              <a:t>Species accumulation curves – </a:t>
            </a:r>
            <a:r>
              <a:rPr lang="en-US" b="1" dirty="0"/>
              <a:t>Sample-based rarefaction</a:t>
            </a:r>
            <a:endParaRPr lang="cs-CZ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31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8B3F85-6033-EE11-7F36-6C5DBEF06008}"/>
              </a:ext>
            </a:extLst>
          </p:cNvPr>
          <p:cNvSpPr txBox="1"/>
          <p:nvPr/>
        </p:nvSpPr>
        <p:spPr>
          <a:xfrm>
            <a:off x="294642" y="5881425"/>
            <a:ext cx="6386895" cy="56280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b="0" i="0" u="none" strike="noStrike" kern="1200" cap="none" dirty="0" err="1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Gotelli</a:t>
            </a:r>
            <a:r>
              <a:rPr lang="en-US" sz="1600" b="0" i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 &amp; Colwell (2001) </a:t>
            </a:r>
            <a:r>
              <a:rPr lang="en-US" sz="1600" b="0" i="1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Ecology Letters</a:t>
            </a:r>
          </a:p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dirty="0"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R package </a:t>
            </a:r>
            <a:r>
              <a:rPr lang="en-US" sz="1600" b="1" dirty="0"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vegan </a:t>
            </a:r>
            <a:r>
              <a:rPr lang="en-US" sz="1600" dirty="0"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by </a:t>
            </a:r>
            <a:r>
              <a:rPr lang="en-US" sz="1600" dirty="0" err="1"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Jari</a:t>
            </a:r>
            <a:r>
              <a:rPr lang="en-US" sz="1600" dirty="0"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 Oksanen</a:t>
            </a:r>
            <a:endParaRPr lang="en-US" sz="1600" b="0" u="none" strike="noStrike" kern="1200" cap="none" dirty="0">
              <a:ln>
                <a:noFill/>
              </a:ln>
              <a:solidFill>
                <a:srgbClr val="23373B"/>
              </a:solidFill>
              <a:latin typeface="Arial" panose="020B0604020202020204" pitchFamily="34" charset="0"/>
              <a:ea typeface="Droid Sans Fallback" pitchFamily="2"/>
              <a:cs typeface="Arial" panose="020B0604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5B90AF4-C8FB-0876-34B5-FE7E13617B58}"/>
              </a:ext>
            </a:extLst>
          </p:cNvPr>
          <p:cNvCxnSpPr>
            <a:cxnSpLocks/>
          </p:cNvCxnSpPr>
          <p:nvPr/>
        </p:nvCxnSpPr>
        <p:spPr>
          <a:xfrm>
            <a:off x="381000" y="5796703"/>
            <a:ext cx="416127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DA3E6DC0-B591-BB66-2084-4E3A73F795AE}"/>
              </a:ext>
            </a:extLst>
          </p:cNvPr>
          <p:cNvGrpSpPr/>
          <p:nvPr/>
        </p:nvGrpSpPr>
        <p:grpSpPr>
          <a:xfrm>
            <a:off x="1316951" y="1814087"/>
            <a:ext cx="5785426" cy="3513221"/>
            <a:chOff x="1316951" y="1814087"/>
            <a:chExt cx="5785426" cy="3513221"/>
          </a:xfrm>
        </p:grpSpPr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B4F6E28B-3A34-71DC-D371-AA38C7399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6708" t="50201"/>
            <a:stretch/>
          </p:blipFill>
          <p:spPr>
            <a:xfrm>
              <a:off x="1316951" y="1814087"/>
              <a:ext cx="5785426" cy="3513221"/>
            </a:xfrm>
            <a:prstGeom prst="rect">
              <a:avLst/>
            </a:prstGeom>
          </p:spPr>
        </p:pic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E7FD863-EB4E-AB1B-6420-603DF202B734}"/>
                </a:ext>
              </a:extLst>
            </p:cNvPr>
            <p:cNvSpPr/>
            <p:nvPr/>
          </p:nvSpPr>
          <p:spPr>
            <a:xfrm>
              <a:off x="5600700" y="2124075"/>
              <a:ext cx="1314450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84354BBA-BE99-6AE6-7E0A-861253A539FC}"/>
                </a:ext>
              </a:extLst>
            </p:cNvPr>
            <p:cNvSpPr/>
            <p:nvPr/>
          </p:nvSpPr>
          <p:spPr>
            <a:xfrm>
              <a:off x="3705225" y="2019300"/>
              <a:ext cx="1314450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8BC1E49B-A403-EE4A-44FD-E88CA7BDE824}"/>
                </a:ext>
              </a:extLst>
            </p:cNvPr>
            <p:cNvSpPr/>
            <p:nvPr/>
          </p:nvSpPr>
          <p:spPr>
            <a:xfrm>
              <a:off x="4282977" y="2067130"/>
              <a:ext cx="392161" cy="5143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B9833320-DB11-0B43-5D44-5EAEE5D26BA7}"/>
              </a:ext>
            </a:extLst>
          </p:cNvPr>
          <p:cNvSpPr txBox="1"/>
          <p:nvPr/>
        </p:nvSpPr>
        <p:spPr>
          <a:xfrm>
            <a:off x="3758475" y="2091809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Meadow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F5F8A55-AD38-5D59-8AF7-401E944848F9}"/>
              </a:ext>
            </a:extLst>
          </p:cNvPr>
          <p:cNvSpPr txBox="1"/>
          <p:nvPr/>
        </p:nvSpPr>
        <p:spPr>
          <a:xfrm>
            <a:off x="5252891" y="201191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Forest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40770F45-35F9-290C-6300-3BD87E6409CB}"/>
              </a:ext>
            </a:extLst>
          </p:cNvPr>
          <p:cNvSpPr txBox="1"/>
          <p:nvPr/>
        </p:nvSpPr>
        <p:spPr>
          <a:xfrm>
            <a:off x="2952363" y="4886706"/>
            <a:ext cx="18628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# of Samples</a:t>
            </a:r>
          </a:p>
        </p:txBody>
      </p: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8896A1B3-0F9A-0207-791E-A02EE89DD838}"/>
              </a:ext>
            </a:extLst>
          </p:cNvPr>
          <p:cNvGrpSpPr/>
          <p:nvPr/>
        </p:nvGrpSpPr>
        <p:grpSpPr>
          <a:xfrm>
            <a:off x="6655088" y="1266825"/>
            <a:ext cx="3253041" cy="4324350"/>
            <a:chOff x="7232840" y="1166812"/>
            <a:chExt cx="3253041" cy="4324350"/>
          </a:xfrm>
        </p:grpSpPr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9BAFA5CD-DBC5-64AF-EDC4-C886A353B092}"/>
                </a:ext>
              </a:extLst>
            </p:cNvPr>
            <p:cNvSpPr/>
            <p:nvPr/>
          </p:nvSpPr>
          <p:spPr>
            <a:xfrm>
              <a:off x="7232840" y="1166812"/>
              <a:ext cx="2514600" cy="242887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CB77A534-A238-8788-C335-97BD783350AD}"/>
                </a:ext>
              </a:extLst>
            </p:cNvPr>
            <p:cNvSpPr/>
            <p:nvPr/>
          </p:nvSpPr>
          <p:spPr>
            <a:xfrm>
              <a:off x="7971281" y="3062287"/>
              <a:ext cx="2514600" cy="2428875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0CBB6A08-CF86-DC9E-D052-5B33FFF02EFC}"/>
                </a:ext>
              </a:extLst>
            </p:cNvPr>
            <p:cNvSpPr txBox="1"/>
            <p:nvPr/>
          </p:nvSpPr>
          <p:spPr>
            <a:xfrm>
              <a:off x="8718494" y="3202539"/>
              <a:ext cx="8386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Forest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C0957AE6-FE57-1C3D-AE10-BDBE0C20DB3F}"/>
                </a:ext>
              </a:extLst>
            </p:cNvPr>
            <p:cNvSpPr txBox="1"/>
            <p:nvPr/>
          </p:nvSpPr>
          <p:spPr>
            <a:xfrm>
              <a:off x="7961790" y="1248607"/>
              <a:ext cx="1056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Meadow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5E86C2D4-EE9F-4175-E054-7DC813E813BF}"/>
                </a:ext>
              </a:extLst>
            </p:cNvPr>
            <p:cNvSpPr/>
            <p:nvPr/>
          </p:nvSpPr>
          <p:spPr>
            <a:xfrm>
              <a:off x="7680515" y="1873805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CDA36E5B-47E5-7501-8817-872FCA8B3E07}"/>
                </a:ext>
              </a:extLst>
            </p:cNvPr>
            <p:cNvSpPr/>
            <p:nvPr/>
          </p:nvSpPr>
          <p:spPr>
            <a:xfrm>
              <a:off x="8201107" y="2445878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7CAFF97A-8C47-93C3-CC00-0EF55BE52F99}"/>
                </a:ext>
              </a:extLst>
            </p:cNvPr>
            <p:cNvSpPr/>
            <p:nvPr/>
          </p:nvSpPr>
          <p:spPr>
            <a:xfrm>
              <a:off x="8856565" y="1821417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7AD7135B-4F6A-08BF-FD10-70A4E45DF54D}"/>
                </a:ext>
              </a:extLst>
            </p:cNvPr>
            <p:cNvSpPr/>
            <p:nvPr/>
          </p:nvSpPr>
          <p:spPr>
            <a:xfrm>
              <a:off x="8409177" y="3972758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586478FE-3320-8A23-094B-F24564292A77}"/>
                </a:ext>
              </a:extLst>
            </p:cNvPr>
            <p:cNvSpPr/>
            <p:nvPr/>
          </p:nvSpPr>
          <p:spPr>
            <a:xfrm>
              <a:off x="9147619" y="3883006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C5C1D62C-F79A-3DDA-620C-AEB88C4E2FA1}"/>
                </a:ext>
              </a:extLst>
            </p:cNvPr>
            <p:cNvSpPr/>
            <p:nvPr/>
          </p:nvSpPr>
          <p:spPr>
            <a:xfrm>
              <a:off x="8856564" y="4565923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A33C5EE6-216E-F514-F220-5E1BE6723BB4}"/>
                </a:ext>
              </a:extLst>
            </p:cNvPr>
            <p:cNvSpPr/>
            <p:nvPr/>
          </p:nvSpPr>
          <p:spPr>
            <a:xfrm>
              <a:off x="9504264" y="4429189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8D97942A-07BA-C811-34E2-6ABC7443E57B}"/>
                </a:ext>
              </a:extLst>
            </p:cNvPr>
            <p:cNvSpPr/>
            <p:nvPr/>
          </p:nvSpPr>
          <p:spPr>
            <a:xfrm>
              <a:off x="9876281" y="3800733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DC9C209B-B9D8-13C9-BD68-412CA7C8F3A9}"/>
                </a:ext>
              </a:extLst>
            </p:cNvPr>
            <p:cNvSpPr/>
            <p:nvPr/>
          </p:nvSpPr>
          <p:spPr>
            <a:xfrm>
              <a:off x="9342339" y="5117925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E0236481-67E7-D07D-5C57-6F6C37D2B263}"/>
                </a:ext>
              </a:extLst>
            </p:cNvPr>
            <p:cNvSpPr/>
            <p:nvPr/>
          </p:nvSpPr>
          <p:spPr>
            <a:xfrm>
              <a:off x="8775601" y="4851674"/>
              <a:ext cx="161925" cy="1645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E91FD68E-3638-787C-919C-3A68F1A27643}"/>
              </a:ext>
            </a:extLst>
          </p:cNvPr>
          <p:cNvCxnSpPr/>
          <p:nvPr/>
        </p:nvCxnSpPr>
        <p:spPr>
          <a:xfrm flipH="1">
            <a:off x="8552690" y="1301529"/>
            <a:ext cx="738442" cy="55983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CFB955AD-8345-3F2D-3E88-EA4F4F1C035A}"/>
              </a:ext>
            </a:extLst>
          </p:cNvPr>
          <p:cNvSpPr txBox="1"/>
          <p:nvPr/>
        </p:nvSpPr>
        <p:spPr>
          <a:xfrm>
            <a:off x="9249728" y="1041628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</a:t>
            </a:r>
          </a:p>
        </p:txBody>
      </p:sp>
    </p:spTree>
    <p:extLst>
      <p:ext uri="{BB962C8B-B14F-4D97-AF65-F5344CB8AC3E}">
        <p14:creationId xmlns:p14="http://schemas.microsoft.com/office/powerpoint/2010/main" val="29528270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/>
              <a:t>You should know</a:t>
            </a:r>
            <a:endParaRPr lang="cs-CZ" b="1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32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cs-CZ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CE27FE-EB96-B873-CDBE-54004AA486D4}"/>
              </a:ext>
            </a:extLst>
          </p:cNvPr>
          <p:cNvSpPr txBox="1"/>
          <p:nvPr/>
        </p:nvSpPr>
        <p:spPr>
          <a:xfrm>
            <a:off x="1438184" y="1455938"/>
            <a:ext cx="774132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Apart from spatial grain, there is also temporal grain, and consequently a </a:t>
            </a:r>
            <a:r>
              <a:rPr lang="en-US" b="1" dirty="0"/>
              <a:t>species-time-area relationship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SAR is related to “</a:t>
            </a:r>
            <a:r>
              <a:rPr lang="en-US" b="1" dirty="0"/>
              <a:t>endemics-area relationship</a:t>
            </a:r>
            <a:r>
              <a:rPr lang="en-US" dirty="0"/>
              <a:t>” (EAR), which can be used to estimate species loss from the loss of habitat area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SAR is a type of species accumulation curve, which also includes </a:t>
            </a:r>
            <a:r>
              <a:rPr lang="en-US" b="1" dirty="0"/>
              <a:t>individual-based </a:t>
            </a:r>
            <a:r>
              <a:rPr lang="en-US" dirty="0"/>
              <a:t>and </a:t>
            </a:r>
            <a:r>
              <a:rPr lang="en-US" b="1" dirty="0"/>
              <a:t>sample-based rarefaction</a:t>
            </a:r>
            <a:r>
              <a:rPr lang="en-US" dirty="0"/>
              <a:t>. These can be used to compare diversity of communities with different numbers of individuals.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3195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37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0A84D8-F729-49E1-9F6B-E8BFF9415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62" y="1883906"/>
            <a:ext cx="10515600" cy="2852737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Thank you. Questions?</a:t>
            </a:r>
            <a:endParaRPr lang="cs-CZ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A235C96-A898-4D77-AE9C-C2DD96FEB81D}"/>
              </a:ext>
            </a:extLst>
          </p:cNvPr>
          <p:cNvGrpSpPr/>
          <p:nvPr/>
        </p:nvGrpSpPr>
        <p:grpSpPr>
          <a:xfrm>
            <a:off x="4950178" y="1226849"/>
            <a:ext cx="3936646" cy="1886688"/>
            <a:chOff x="3254916" y="3536004"/>
            <a:chExt cx="5145323" cy="246596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0CE002C-9D2C-412A-ABB0-977E8378A8F7}"/>
                </a:ext>
              </a:extLst>
            </p:cNvPr>
            <p:cNvSpPr/>
            <p:nvPr/>
          </p:nvSpPr>
          <p:spPr>
            <a:xfrm>
              <a:off x="3254916" y="3536005"/>
              <a:ext cx="2466975" cy="2465961"/>
            </a:xfrm>
            <a:prstGeom prst="ellipse">
              <a:avLst/>
            </a:prstGeom>
            <a:noFill/>
            <a:ln w="19050">
              <a:solidFill>
                <a:srgbClr val="2337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7FCB392-E977-4C32-B0DA-34F313A93C2A}"/>
                </a:ext>
              </a:extLst>
            </p:cNvPr>
            <p:cNvSpPr/>
            <p:nvPr/>
          </p:nvSpPr>
          <p:spPr>
            <a:xfrm>
              <a:off x="5933264" y="3536004"/>
              <a:ext cx="2466975" cy="2465961"/>
            </a:xfrm>
            <a:prstGeom prst="ellipse">
              <a:avLst/>
            </a:prstGeom>
            <a:noFill/>
            <a:ln w="38100">
              <a:solidFill>
                <a:srgbClr val="2337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07804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Species-area relationship: the basics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4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3" name="Picture 8">
            <a:extLst>
              <a:ext uri="{FF2B5EF4-FFF2-40B4-BE49-F238E27FC236}">
                <a16:creationId xmlns:a16="http://schemas.microsoft.com/office/drawing/2014/main" id="{059262CB-AE95-32F7-33B0-EA47F1343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33500" y="1004627"/>
            <a:ext cx="8077200" cy="5249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9">
            <a:extLst>
              <a:ext uri="{FF2B5EF4-FFF2-40B4-BE49-F238E27FC236}">
                <a16:creationId xmlns:a16="http://schemas.microsoft.com/office/drawing/2014/main" id="{C5658A62-7617-AD7E-72C2-58B9976D3F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3300" y="2300027"/>
            <a:ext cx="381000" cy="3810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Rectangle 11">
            <a:extLst>
              <a:ext uri="{FF2B5EF4-FFF2-40B4-BE49-F238E27FC236}">
                <a16:creationId xmlns:a16="http://schemas.microsoft.com/office/drawing/2014/main" id="{192732B9-0573-5D21-694F-C57F3A4B2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0" y="1842827"/>
            <a:ext cx="1295400" cy="13716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Rectangle 12">
            <a:extLst>
              <a:ext uri="{FF2B5EF4-FFF2-40B4-BE49-F238E27FC236}">
                <a16:creationId xmlns:a16="http://schemas.microsoft.com/office/drawing/2014/main" id="{3F3B64F6-9297-E107-99EA-F325BBD59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81300" y="1538027"/>
            <a:ext cx="3048000" cy="25908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679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Species-area relationship: the basics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5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FAE44496-A199-21E8-67F9-590772091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00200" y="914400"/>
            <a:ext cx="3940342" cy="5253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5709CEFF-C9FD-C174-8D0C-3175731C8D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2286000"/>
            <a:ext cx="381000" cy="3810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5D2C1BD6-E2F3-82D8-7F96-8044A0E506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1828800"/>
            <a:ext cx="1295400" cy="13716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4923B23A-45AA-168E-E2F7-7AFD79EC38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1524000"/>
            <a:ext cx="3048000" cy="25908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64314B-9559-25DB-4124-F82F01AB59A6}"/>
              </a:ext>
            </a:extLst>
          </p:cNvPr>
          <p:cNvSpPr txBox="1"/>
          <p:nvPr/>
        </p:nvSpPr>
        <p:spPr>
          <a:xfrm>
            <a:off x="5710989" y="914400"/>
            <a:ext cx="3501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Note: This is more about volume</a:t>
            </a:r>
          </a:p>
        </p:txBody>
      </p:sp>
    </p:spTree>
    <p:extLst>
      <p:ext uri="{BB962C8B-B14F-4D97-AF65-F5344CB8AC3E}">
        <p14:creationId xmlns:p14="http://schemas.microsoft.com/office/powerpoint/2010/main" val="343345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Species-area relationship: the basics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6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318746A3-75EC-2405-183E-B63C002C0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33500" y="1010654"/>
            <a:ext cx="5464753" cy="5366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082C4021-CDBD-0DA5-56C1-033EE0AF75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6854" y="2229853"/>
            <a:ext cx="381000" cy="3810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564686F-5511-A130-77C3-77CF557CB5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2054" y="1772653"/>
            <a:ext cx="1295400" cy="13716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E13FEF72-E6DF-0A22-B3A9-F12A4A7643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4854" y="1467853"/>
            <a:ext cx="3048000" cy="2590800"/>
          </a:xfrm>
          <a:prstGeom prst="rect">
            <a:avLst/>
          </a:prstGeom>
          <a:noFill/>
          <a:ln w="38100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67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Species-area relationship: the basics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7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8B3F85-6033-EE11-7F36-6C5DBEF06008}"/>
              </a:ext>
            </a:extLst>
          </p:cNvPr>
          <p:cNvSpPr txBox="1"/>
          <p:nvPr/>
        </p:nvSpPr>
        <p:spPr>
          <a:xfrm>
            <a:off x="294642" y="6033824"/>
            <a:ext cx="6386895" cy="32684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600"/>
            </a:pPr>
            <a:r>
              <a:rPr lang="en-US" sz="1600" b="0" i="0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Arrhenius (1921) </a:t>
            </a:r>
            <a:r>
              <a:rPr lang="en-US" sz="1600" b="0" i="1" u="none" strike="noStrike" kern="1200" cap="none" dirty="0">
                <a:ln>
                  <a:noFill/>
                </a:ln>
                <a:solidFill>
                  <a:srgbClr val="23373B"/>
                </a:solidFill>
                <a:latin typeface="Arial" panose="020B0604020202020204" pitchFamily="34" charset="0"/>
                <a:ea typeface="Droid Sans Fallback" pitchFamily="2"/>
                <a:cs typeface="Arial" panose="020B0604020202020204" pitchFamily="34" charset="0"/>
              </a:rPr>
              <a:t>Journal of Ecology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5B90AF4-C8FB-0876-34B5-FE7E13617B58}"/>
              </a:ext>
            </a:extLst>
          </p:cNvPr>
          <p:cNvCxnSpPr>
            <a:cxnSpLocks/>
          </p:cNvCxnSpPr>
          <p:nvPr/>
        </p:nvCxnSpPr>
        <p:spPr>
          <a:xfrm>
            <a:off x="381000" y="6005249"/>
            <a:ext cx="4161276" cy="0"/>
          </a:xfrm>
          <a:prstGeom prst="line">
            <a:avLst/>
          </a:prstGeom>
          <a:ln w="12700">
            <a:solidFill>
              <a:srgbClr val="2337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D6D2C733-B32F-7C63-CD4A-2486AF30B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0" y="4108055"/>
            <a:ext cx="6998608" cy="1679777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FD1287DD-A280-7277-1030-8541B0C85574}"/>
              </a:ext>
            </a:extLst>
          </p:cNvPr>
          <p:cNvGrpSpPr/>
          <p:nvPr/>
        </p:nvGrpSpPr>
        <p:grpSpPr>
          <a:xfrm>
            <a:off x="8341954" y="1421337"/>
            <a:ext cx="3288392" cy="1638168"/>
            <a:chOff x="8332108" y="899160"/>
            <a:chExt cx="3288392" cy="1638168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79BA6D2-2411-0931-D38D-87EA5CC0A1F8}"/>
                </a:ext>
              </a:extLst>
            </p:cNvPr>
            <p:cNvSpPr/>
            <p:nvPr/>
          </p:nvSpPr>
          <p:spPr>
            <a:xfrm>
              <a:off x="8332108" y="899160"/>
              <a:ext cx="3288392" cy="15316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CB58D446-BEC4-2533-D01E-DB04C480C7C1}"/>
                    </a:ext>
                  </a:extLst>
                </p:cNvPr>
                <p:cNvSpPr txBox="1"/>
                <p:nvPr/>
              </p:nvSpPr>
              <p:spPr>
                <a:xfrm>
                  <a:off x="9508613" y="1505296"/>
                  <a:ext cx="858119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𝑧</m:t>
                            </m:r>
                          </m:sup>
                        </m:sSup>
                      </m:oMath>
                    </m:oMathPara>
                  </a14:m>
                  <a:endParaRPr lang="en-US" b="0" dirty="0"/>
                </a:p>
              </p:txBody>
            </p:sp>
          </mc:Choice>
          <mc:Fallback xmlns=""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CB58D446-BEC4-2533-D01E-DB04C480C7C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508613" y="1505296"/>
                  <a:ext cx="858119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4965" b="-888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D883DA7-7748-7CB3-A6E1-38F283F99FE9}"/>
                    </a:ext>
                  </a:extLst>
                </p:cNvPr>
                <p:cNvSpPr txBox="1"/>
                <p:nvPr/>
              </p:nvSpPr>
              <p:spPr>
                <a:xfrm>
                  <a:off x="8492855" y="1983330"/>
                  <a:ext cx="2889637" cy="55399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</m:d>
                          </m:e>
                        </m:func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e>
                        </m:func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oMath>
                    </m:oMathPara>
                  </a14:m>
                  <a:endParaRPr lang="en-US" dirty="0"/>
                </a:p>
                <a:p>
                  <a:endParaRPr lang="en-US" dirty="0"/>
                </a:p>
              </p:txBody>
            </p:sp>
          </mc:Choice>
          <mc:Fallback xmlns=""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8D883DA7-7748-7CB3-A6E1-38F283F99FE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492855" y="1983330"/>
                  <a:ext cx="2889637" cy="553998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B52A443-1581-93FA-BD8F-9B71DF9A6CF9}"/>
                </a:ext>
              </a:extLst>
            </p:cNvPr>
            <p:cNvSpPr txBox="1"/>
            <p:nvPr/>
          </p:nvSpPr>
          <p:spPr>
            <a:xfrm>
              <a:off x="8332108" y="981825"/>
              <a:ext cx="32111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Power law (</a:t>
              </a:r>
              <a:r>
                <a:rPr lang="en-US" dirty="0" err="1"/>
                <a:t>mocninn</a:t>
              </a:r>
              <a:r>
                <a:rPr lang="cs-CZ" dirty="0"/>
                <a:t>á funkce</a:t>
              </a:r>
              <a:r>
                <a:rPr lang="en-US" dirty="0"/>
                <a:t>)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20DFF41-9F4B-311F-1823-8ECCD749F98F}"/>
              </a:ext>
            </a:extLst>
          </p:cNvPr>
          <p:cNvGrpSpPr/>
          <p:nvPr/>
        </p:nvGrpSpPr>
        <p:grpSpPr>
          <a:xfrm>
            <a:off x="1267830" y="978842"/>
            <a:ext cx="2850539" cy="2911796"/>
            <a:chOff x="1267830" y="978842"/>
            <a:chExt cx="2850539" cy="2911796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691A7F2-50DE-5431-90E4-7B0B17D3746B}"/>
                </a:ext>
              </a:extLst>
            </p:cNvPr>
            <p:cNvGrpSpPr/>
            <p:nvPr/>
          </p:nvGrpSpPr>
          <p:grpSpPr>
            <a:xfrm>
              <a:off x="1267830" y="1097110"/>
              <a:ext cx="2850539" cy="2793528"/>
              <a:chOff x="2182230" y="1154583"/>
              <a:chExt cx="2850539" cy="2793528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52162A80-3AD0-F6AD-617D-9A59D2D05C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82230" y="1154583"/>
                <a:ext cx="2850539" cy="2793528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D63868BC-9340-2750-09FF-1A966147ED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54605" y="1414922"/>
                <a:ext cx="2378164" cy="1913933"/>
              </a:xfrm>
              <a:prstGeom prst="rect">
                <a:avLst/>
              </a:prstGeom>
            </p:spPr>
          </p:pic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18A35C7-5CBA-0225-363E-0F461D6FB785}"/>
                </a:ext>
              </a:extLst>
            </p:cNvPr>
            <p:cNvSpPr txBox="1"/>
            <p:nvPr/>
          </p:nvSpPr>
          <p:spPr>
            <a:xfrm>
              <a:off x="3226819" y="3260227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(A)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4EF0582-4E20-33EA-D284-49D9521A2D19}"/>
                </a:ext>
              </a:extLst>
            </p:cNvPr>
            <p:cNvSpPr txBox="1"/>
            <p:nvPr/>
          </p:nvSpPr>
          <p:spPr>
            <a:xfrm rot="16200000">
              <a:off x="1206274" y="1040398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(S)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F3D7A39-0939-EE32-531C-5FAA85CEEAC7}"/>
              </a:ext>
            </a:extLst>
          </p:cNvPr>
          <p:cNvGrpSpPr/>
          <p:nvPr/>
        </p:nvGrpSpPr>
        <p:grpSpPr>
          <a:xfrm>
            <a:off x="5166361" y="1097110"/>
            <a:ext cx="2850540" cy="2793528"/>
            <a:chOff x="6252911" y="1297723"/>
            <a:chExt cx="2850540" cy="2793528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06A84C2-E69C-D7C7-FA05-9344FDF153E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52912" y="1297723"/>
              <a:ext cx="2850539" cy="2793528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F80A61B-38FE-C23E-D7CB-D7636924FEAD}"/>
                </a:ext>
              </a:extLst>
            </p:cNvPr>
            <p:cNvSpPr txBox="1"/>
            <p:nvPr/>
          </p:nvSpPr>
          <p:spPr>
            <a:xfrm>
              <a:off x="7258050" y="3429000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log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7E1AE29-96B1-202C-6991-6832B91E1D51}"/>
                </a:ext>
              </a:extLst>
            </p:cNvPr>
            <p:cNvSpPr txBox="1"/>
            <p:nvPr/>
          </p:nvSpPr>
          <p:spPr>
            <a:xfrm rot="16200000">
              <a:off x="6191355" y="3035251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log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94385DD-F06C-F8C2-A8EF-DB92883AC876}"/>
                </a:ext>
              </a:extLst>
            </p:cNvPr>
            <p:cNvCxnSpPr/>
            <p:nvPr/>
          </p:nvCxnSpPr>
          <p:spPr>
            <a:xfrm flipV="1">
              <a:off x="7019925" y="1609725"/>
              <a:ext cx="2000250" cy="1363970"/>
            </a:xfrm>
            <a:prstGeom prst="line">
              <a:avLst/>
            </a:prstGeom>
            <a:ln w="28575">
              <a:solidFill>
                <a:srgbClr val="F9851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0627A99-E7A0-56E6-B5B5-47300485FA9B}"/>
              </a:ext>
            </a:extLst>
          </p:cNvPr>
          <p:cNvGrpSpPr/>
          <p:nvPr/>
        </p:nvGrpSpPr>
        <p:grpSpPr>
          <a:xfrm>
            <a:off x="5165537" y="988393"/>
            <a:ext cx="2503544" cy="2625273"/>
            <a:chOff x="5165537" y="988393"/>
            <a:chExt cx="2503544" cy="2625273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E57ECA5-7448-B1CF-6A5F-CCA615E8B01A}"/>
                </a:ext>
              </a:extLst>
            </p:cNvPr>
            <p:cNvSpPr txBox="1"/>
            <p:nvPr/>
          </p:nvSpPr>
          <p:spPr>
            <a:xfrm>
              <a:off x="7176638" y="3244334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(A)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6F50005-94E0-0D99-B4D7-9E794B5DF297}"/>
                </a:ext>
              </a:extLst>
            </p:cNvPr>
            <p:cNvSpPr txBox="1"/>
            <p:nvPr/>
          </p:nvSpPr>
          <p:spPr>
            <a:xfrm rot="16200000">
              <a:off x="5103981" y="1049949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917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Species-Area Relationship: link between alpha, beta, and gamma diversity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8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D2C733-B32F-7C63-CD4A-2486AF30B4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500" y="4108055"/>
            <a:ext cx="6998608" cy="1679777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C2E3AAFD-6D4A-0F8B-42EA-310F1B0993F9}"/>
              </a:ext>
            </a:extLst>
          </p:cNvPr>
          <p:cNvGrpSpPr/>
          <p:nvPr/>
        </p:nvGrpSpPr>
        <p:grpSpPr>
          <a:xfrm>
            <a:off x="4724401" y="1097110"/>
            <a:ext cx="2850540" cy="2793528"/>
            <a:chOff x="6252911" y="1297723"/>
            <a:chExt cx="2850540" cy="279352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EB71B8D-D57A-2AFC-9397-3CF8E365C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2912" y="1297723"/>
              <a:ext cx="2850539" cy="2793528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B6AF325-E784-2BE0-18F8-6424795CB36E}"/>
                </a:ext>
              </a:extLst>
            </p:cNvPr>
            <p:cNvSpPr txBox="1"/>
            <p:nvPr/>
          </p:nvSpPr>
          <p:spPr>
            <a:xfrm>
              <a:off x="7258050" y="3429000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log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6AC6A8-6031-E6C0-2215-A17DDED48D70}"/>
                </a:ext>
              </a:extLst>
            </p:cNvPr>
            <p:cNvSpPr txBox="1"/>
            <p:nvPr/>
          </p:nvSpPr>
          <p:spPr>
            <a:xfrm rot="16200000">
              <a:off x="6191355" y="3035251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log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B73FCB1-7BF2-0355-8404-768F8A1A385B}"/>
                </a:ext>
              </a:extLst>
            </p:cNvPr>
            <p:cNvCxnSpPr/>
            <p:nvPr/>
          </p:nvCxnSpPr>
          <p:spPr>
            <a:xfrm flipV="1">
              <a:off x="7019925" y="1609725"/>
              <a:ext cx="2000250" cy="1363970"/>
            </a:xfrm>
            <a:prstGeom prst="line">
              <a:avLst/>
            </a:prstGeom>
            <a:ln w="28575">
              <a:solidFill>
                <a:srgbClr val="F9851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A9554ED-E20B-5C28-63A5-277EB606F405}"/>
              </a:ext>
            </a:extLst>
          </p:cNvPr>
          <p:cNvSpPr txBox="1"/>
          <p:nvPr/>
        </p:nvSpPr>
        <p:spPr>
          <a:xfrm>
            <a:off x="6734678" y="3244334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CC71B89-1117-00A7-9C04-6E251BCD5228}"/>
              </a:ext>
            </a:extLst>
          </p:cNvPr>
          <p:cNvSpPr txBox="1"/>
          <p:nvPr/>
        </p:nvSpPr>
        <p:spPr>
          <a:xfrm rot="16200000">
            <a:off x="4662021" y="1049949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(S)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D3A87A8-D204-3652-6D94-AAC5C6159D8B}"/>
              </a:ext>
            </a:extLst>
          </p:cNvPr>
          <p:cNvGrpSpPr/>
          <p:nvPr/>
        </p:nvGrpSpPr>
        <p:grpSpPr>
          <a:xfrm>
            <a:off x="5395885" y="2115956"/>
            <a:ext cx="238153" cy="711485"/>
            <a:chOff x="5395885" y="2115956"/>
            <a:chExt cx="238153" cy="711485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EE53F6C-9288-A300-4438-D81010A37A32}"/>
                </a:ext>
              </a:extLst>
            </p:cNvPr>
            <p:cNvSpPr/>
            <p:nvPr/>
          </p:nvSpPr>
          <p:spPr>
            <a:xfrm>
              <a:off x="5443319" y="2632695"/>
              <a:ext cx="190719" cy="19474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C25306-8DA8-C362-245C-9DE5DFD76B30}"/>
                </a:ext>
              </a:extLst>
            </p:cNvPr>
            <p:cNvSpPr txBox="1"/>
            <p:nvPr/>
          </p:nvSpPr>
          <p:spPr>
            <a:xfrm>
              <a:off x="5395885" y="2115956"/>
              <a:ext cx="214802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α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C4ACD83-46B3-D4D0-5CE1-10B2AFDC02FD}"/>
              </a:ext>
            </a:extLst>
          </p:cNvPr>
          <p:cNvGrpSpPr/>
          <p:nvPr/>
        </p:nvGrpSpPr>
        <p:grpSpPr>
          <a:xfrm>
            <a:off x="7202669" y="879693"/>
            <a:ext cx="372272" cy="626792"/>
            <a:chOff x="7202669" y="879693"/>
            <a:chExt cx="372272" cy="626792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C6F524BB-26C0-E420-4013-78C25B8DBBE2}"/>
                </a:ext>
              </a:extLst>
            </p:cNvPr>
            <p:cNvSpPr/>
            <p:nvPr/>
          </p:nvSpPr>
          <p:spPr>
            <a:xfrm>
              <a:off x="7384222" y="1311739"/>
              <a:ext cx="190719" cy="19474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2698525-0F83-DAA5-3526-A49097990EEC}"/>
                </a:ext>
              </a:extLst>
            </p:cNvPr>
            <p:cNvSpPr txBox="1"/>
            <p:nvPr/>
          </p:nvSpPr>
          <p:spPr>
            <a:xfrm>
              <a:off x="7202669" y="879693"/>
              <a:ext cx="181140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l-GR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γ</a:t>
              </a:r>
              <a:endParaRPr lang="en-US" sz="3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33DE77F-BC77-6203-F33F-D19010793106}"/>
              </a:ext>
            </a:extLst>
          </p:cNvPr>
          <p:cNvSpPr txBox="1"/>
          <p:nvPr/>
        </p:nvSpPr>
        <p:spPr>
          <a:xfrm>
            <a:off x="7251966" y="2115956"/>
            <a:ext cx="948978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457254C-6045-82FA-BACB-DB57D5CE9E1B}"/>
              </a:ext>
            </a:extLst>
          </p:cNvPr>
          <p:cNvGrpSpPr/>
          <p:nvPr/>
        </p:nvGrpSpPr>
        <p:grpSpPr>
          <a:xfrm>
            <a:off x="1333499" y="1075131"/>
            <a:ext cx="3126206" cy="1531620"/>
            <a:chOff x="8332108" y="899160"/>
            <a:chExt cx="3288392" cy="153162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D4E9AF1-B6C8-68E8-50ED-823256D9CFE3}"/>
                </a:ext>
              </a:extLst>
            </p:cNvPr>
            <p:cNvSpPr/>
            <p:nvPr/>
          </p:nvSpPr>
          <p:spPr>
            <a:xfrm>
              <a:off x="8332108" y="899160"/>
              <a:ext cx="3288392" cy="15316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5D5968A-8805-5633-970A-80A492F6F145}"/>
                </a:ext>
              </a:extLst>
            </p:cNvPr>
            <p:cNvSpPr txBox="1"/>
            <p:nvPr/>
          </p:nvSpPr>
          <p:spPr>
            <a:xfrm>
              <a:off x="8390712" y="936892"/>
              <a:ext cx="293219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Slope of SAR is proportional to beta diversity. The steeper the SAR, the higher beta diversity.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9316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ADD1-7F45-40AE-B93C-AEDCE199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681037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Species-Area Relationship: link between alpha, beta, and gamma diversity</a:t>
            </a:r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770F2-A78D-4625-A9DF-EB397EFBF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B397D-D41F-492E-ABE2-B3390F73867D}" type="slidenum">
              <a:rPr lang="cs-CZ" smtClean="0"/>
              <a:t>9</a:t>
            </a:fld>
            <a:endParaRPr lang="cs-CZ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65B07-7C41-4087-AA69-3779590B5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2E3AAFD-6D4A-0F8B-42EA-310F1B0993F9}"/>
              </a:ext>
            </a:extLst>
          </p:cNvPr>
          <p:cNvGrpSpPr/>
          <p:nvPr/>
        </p:nvGrpSpPr>
        <p:grpSpPr>
          <a:xfrm>
            <a:off x="5166361" y="1097110"/>
            <a:ext cx="2850540" cy="2793528"/>
            <a:chOff x="6252911" y="1297723"/>
            <a:chExt cx="2850540" cy="2793528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EB71B8D-D57A-2AFC-9397-3CF8E365CF1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52912" y="1297723"/>
              <a:ext cx="2850539" cy="2793528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B6AF325-E784-2BE0-18F8-6424795CB36E}"/>
                </a:ext>
              </a:extLst>
            </p:cNvPr>
            <p:cNvSpPr txBox="1"/>
            <p:nvPr/>
          </p:nvSpPr>
          <p:spPr>
            <a:xfrm>
              <a:off x="7258050" y="3429000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log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26AC6A8-6031-E6C0-2215-A17DDED48D70}"/>
                </a:ext>
              </a:extLst>
            </p:cNvPr>
            <p:cNvSpPr txBox="1"/>
            <p:nvPr/>
          </p:nvSpPr>
          <p:spPr>
            <a:xfrm rot="16200000">
              <a:off x="6191355" y="3035251"/>
              <a:ext cx="4924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log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B73FCB1-7BF2-0355-8404-768F8A1A385B}"/>
                </a:ext>
              </a:extLst>
            </p:cNvPr>
            <p:cNvCxnSpPr/>
            <p:nvPr/>
          </p:nvCxnSpPr>
          <p:spPr>
            <a:xfrm flipV="1">
              <a:off x="7019925" y="1609725"/>
              <a:ext cx="2000250" cy="1363970"/>
            </a:xfrm>
            <a:prstGeom prst="line">
              <a:avLst/>
            </a:prstGeom>
            <a:ln w="28575">
              <a:solidFill>
                <a:srgbClr val="F9851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A9554ED-E20B-5C28-63A5-277EB606F405}"/>
              </a:ext>
            </a:extLst>
          </p:cNvPr>
          <p:cNvSpPr txBox="1"/>
          <p:nvPr/>
        </p:nvSpPr>
        <p:spPr>
          <a:xfrm>
            <a:off x="7176638" y="3244334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CC71B89-1117-00A7-9C04-6E251BCD5228}"/>
              </a:ext>
            </a:extLst>
          </p:cNvPr>
          <p:cNvSpPr txBox="1"/>
          <p:nvPr/>
        </p:nvSpPr>
        <p:spPr>
          <a:xfrm rot="16200000">
            <a:off x="5103981" y="1049949"/>
            <a:ext cx="492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(S)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EE53F6C-9288-A300-4438-D81010A37A32}"/>
              </a:ext>
            </a:extLst>
          </p:cNvPr>
          <p:cNvSpPr/>
          <p:nvPr/>
        </p:nvSpPr>
        <p:spPr>
          <a:xfrm>
            <a:off x="5885279" y="2632695"/>
            <a:ext cx="190719" cy="19474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F524BB-26C0-E420-4013-78C25B8DBBE2}"/>
              </a:ext>
            </a:extLst>
          </p:cNvPr>
          <p:cNvSpPr/>
          <p:nvPr/>
        </p:nvSpPr>
        <p:spPr>
          <a:xfrm>
            <a:off x="7826182" y="1311739"/>
            <a:ext cx="190719" cy="19474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C25306-8DA8-C362-245C-9DE5DFD76B30}"/>
              </a:ext>
            </a:extLst>
          </p:cNvPr>
          <p:cNvSpPr txBox="1"/>
          <p:nvPr/>
        </p:nvSpPr>
        <p:spPr>
          <a:xfrm>
            <a:off x="5837845" y="2115956"/>
            <a:ext cx="21480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698525-0F83-DAA5-3526-A49097990EEC}"/>
              </a:ext>
            </a:extLst>
          </p:cNvPr>
          <p:cNvSpPr txBox="1"/>
          <p:nvPr/>
        </p:nvSpPr>
        <p:spPr>
          <a:xfrm>
            <a:off x="7644629" y="879693"/>
            <a:ext cx="18114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33DE77F-BC77-6203-F33F-D19010793106}"/>
              </a:ext>
            </a:extLst>
          </p:cNvPr>
          <p:cNvSpPr txBox="1"/>
          <p:nvPr/>
        </p:nvSpPr>
        <p:spPr>
          <a:xfrm>
            <a:off x="7693926" y="2115956"/>
            <a:ext cx="948978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457254C-6045-82FA-BACB-DB57D5CE9E1B}"/>
              </a:ext>
            </a:extLst>
          </p:cNvPr>
          <p:cNvGrpSpPr/>
          <p:nvPr/>
        </p:nvGrpSpPr>
        <p:grpSpPr>
          <a:xfrm>
            <a:off x="1396993" y="1409314"/>
            <a:ext cx="3126206" cy="1531620"/>
            <a:chOff x="8332108" y="899160"/>
            <a:chExt cx="3288392" cy="153162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D4E9AF1-B6C8-68E8-50ED-823256D9CFE3}"/>
                </a:ext>
              </a:extLst>
            </p:cNvPr>
            <p:cNvSpPr/>
            <p:nvPr/>
          </p:nvSpPr>
          <p:spPr>
            <a:xfrm>
              <a:off x="8332108" y="899160"/>
              <a:ext cx="3288392" cy="15316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5D5968A-8805-5633-970A-80A492F6F145}"/>
                </a:ext>
              </a:extLst>
            </p:cNvPr>
            <p:cNvSpPr txBox="1"/>
            <p:nvPr/>
          </p:nvSpPr>
          <p:spPr>
            <a:xfrm>
              <a:off x="8380491" y="914808"/>
              <a:ext cx="293219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Slope of SAR is proportional to beta diversity. The steeper the SAR, the higher beta diversity.  </a:t>
              </a: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48260002-10CD-70E5-0611-3AD0CF22AF6D}"/>
              </a:ext>
            </a:extLst>
          </p:cNvPr>
          <p:cNvSpPr txBox="1"/>
          <p:nvPr/>
        </p:nvSpPr>
        <p:spPr>
          <a:xfrm>
            <a:off x="1441686" y="3946574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beta diversity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95A4EF34-AD54-834A-23EE-54F62F81EC45}"/>
              </a:ext>
            </a:extLst>
          </p:cNvPr>
          <p:cNvSpPr txBox="1"/>
          <p:nvPr/>
        </p:nvSpPr>
        <p:spPr>
          <a:xfrm>
            <a:off x="4482970" y="393505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 beta diversity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463DC63D-FE09-7CD7-2CE1-FE5CE9F77F26}"/>
              </a:ext>
            </a:extLst>
          </p:cNvPr>
          <p:cNvGrpSpPr/>
          <p:nvPr/>
        </p:nvGrpSpPr>
        <p:grpSpPr>
          <a:xfrm>
            <a:off x="1569518" y="4421510"/>
            <a:ext cx="1836622" cy="1851105"/>
            <a:chOff x="1569518" y="4421510"/>
            <a:chExt cx="1836622" cy="1851105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63BF890C-E3F6-FA6D-EFD6-401342B419DC}"/>
                </a:ext>
              </a:extLst>
            </p:cNvPr>
            <p:cNvGrpSpPr/>
            <p:nvPr/>
          </p:nvGrpSpPr>
          <p:grpSpPr>
            <a:xfrm>
              <a:off x="1569518" y="4421510"/>
              <a:ext cx="1836622" cy="1851105"/>
              <a:chOff x="1374139" y="4135743"/>
              <a:chExt cx="2159794" cy="2220063"/>
            </a:xfrm>
          </p:grpSpPr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E7E70CB3-6943-0BED-5E55-AD0E85F38BD3}"/>
                  </a:ext>
                </a:extLst>
              </p:cNvPr>
              <p:cNvSpPr/>
              <p:nvPr/>
            </p:nvSpPr>
            <p:spPr>
              <a:xfrm>
                <a:off x="1374139" y="4458959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80D84116-7F80-6908-9C88-F53E6D7B50B5}"/>
                  </a:ext>
                </a:extLst>
              </p:cNvPr>
              <p:cNvSpPr/>
              <p:nvPr/>
            </p:nvSpPr>
            <p:spPr>
              <a:xfrm>
                <a:off x="1421440" y="4890484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05BAA435-DCB6-5B0B-AF7A-BB8C73427F9B}"/>
                  </a:ext>
                </a:extLst>
              </p:cNvPr>
              <p:cNvSpPr/>
              <p:nvPr/>
            </p:nvSpPr>
            <p:spPr>
              <a:xfrm>
                <a:off x="1756790" y="4378286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F5D5B81D-18CE-E018-D76D-DC588DB2BECF}"/>
                  </a:ext>
                </a:extLst>
              </p:cNvPr>
              <p:cNvSpPr/>
              <p:nvPr/>
            </p:nvSpPr>
            <p:spPr>
              <a:xfrm>
                <a:off x="2007196" y="4932978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016C57D4-944D-6078-C448-EF675DC20538}"/>
                  </a:ext>
                </a:extLst>
              </p:cNvPr>
              <p:cNvSpPr/>
              <p:nvPr/>
            </p:nvSpPr>
            <p:spPr>
              <a:xfrm>
                <a:off x="2199701" y="4560017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BDDA727B-11D7-C3E1-B45C-4223A32947A4}"/>
                  </a:ext>
                </a:extLst>
              </p:cNvPr>
              <p:cNvSpPr/>
              <p:nvPr/>
            </p:nvSpPr>
            <p:spPr>
              <a:xfrm>
                <a:off x="1933961" y="4135743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BC2CA813-9DFF-1064-2BC4-93D16B5C88A3}"/>
                  </a:ext>
                </a:extLst>
              </p:cNvPr>
              <p:cNvSpPr/>
              <p:nvPr/>
            </p:nvSpPr>
            <p:spPr>
              <a:xfrm>
                <a:off x="2871211" y="4482645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5EC89551-A60D-663A-7D99-1F36DDC53FE1}"/>
                  </a:ext>
                </a:extLst>
              </p:cNvPr>
              <p:cNvSpPr/>
              <p:nvPr/>
            </p:nvSpPr>
            <p:spPr>
              <a:xfrm>
                <a:off x="3023611" y="4635045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2AED1E7F-9D02-D7CE-FC85-26602F4D0A70}"/>
                  </a:ext>
                </a:extLst>
              </p:cNvPr>
              <p:cNvSpPr/>
              <p:nvPr/>
            </p:nvSpPr>
            <p:spPr>
              <a:xfrm>
                <a:off x="2664498" y="4890359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FCD51605-34DE-358E-86CF-CB238C74DB40}"/>
                  </a:ext>
                </a:extLst>
              </p:cNvPr>
              <p:cNvSpPr/>
              <p:nvPr/>
            </p:nvSpPr>
            <p:spPr>
              <a:xfrm>
                <a:off x="2943181" y="4925588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802A4250-206A-4207-53FC-938E7A7A416F}"/>
                  </a:ext>
                </a:extLst>
              </p:cNvPr>
              <p:cNvSpPr/>
              <p:nvPr/>
            </p:nvSpPr>
            <p:spPr>
              <a:xfrm>
                <a:off x="2484468" y="4469801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D2315AE8-1BA4-71F8-3D35-E2EF936B5797}"/>
                  </a:ext>
                </a:extLst>
              </p:cNvPr>
              <p:cNvSpPr/>
              <p:nvPr/>
            </p:nvSpPr>
            <p:spPr>
              <a:xfrm>
                <a:off x="3189028" y="4299169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5A6C9BA7-8F06-4112-3D82-D2DF90574480}"/>
                  </a:ext>
                </a:extLst>
              </p:cNvPr>
              <p:cNvSpPr/>
              <p:nvPr/>
            </p:nvSpPr>
            <p:spPr>
              <a:xfrm>
                <a:off x="2693470" y="4331081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746FE097-4B8A-C96A-5046-5D7E6DE5D662}"/>
                  </a:ext>
                </a:extLst>
              </p:cNvPr>
              <p:cNvSpPr/>
              <p:nvPr/>
            </p:nvSpPr>
            <p:spPr>
              <a:xfrm>
                <a:off x="3285280" y="4844358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901BDBE6-B7E9-9477-C2BC-037FA0BA4952}"/>
                  </a:ext>
                </a:extLst>
              </p:cNvPr>
              <p:cNvSpPr/>
              <p:nvPr/>
            </p:nvSpPr>
            <p:spPr>
              <a:xfrm>
                <a:off x="2749618" y="5500356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9A9C0203-4165-2D3D-6055-4A12A8C64299}"/>
                  </a:ext>
                </a:extLst>
              </p:cNvPr>
              <p:cNvSpPr/>
              <p:nvPr/>
            </p:nvSpPr>
            <p:spPr>
              <a:xfrm>
                <a:off x="2902018" y="5652756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9C424572-A375-2A03-34BA-A40DF8505DDA}"/>
                  </a:ext>
                </a:extLst>
              </p:cNvPr>
              <p:cNvSpPr/>
              <p:nvPr/>
            </p:nvSpPr>
            <p:spPr>
              <a:xfrm>
                <a:off x="2599285" y="5966061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E1801B0C-10C2-8403-D2C7-43961DDAEED2}"/>
                  </a:ext>
                </a:extLst>
              </p:cNvPr>
              <p:cNvSpPr/>
              <p:nvPr/>
            </p:nvSpPr>
            <p:spPr>
              <a:xfrm>
                <a:off x="2877968" y="6001290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514EC087-39F4-A6B6-1FAE-2AF95A2F755B}"/>
                  </a:ext>
                </a:extLst>
              </p:cNvPr>
              <p:cNvSpPr/>
              <p:nvPr/>
            </p:nvSpPr>
            <p:spPr>
              <a:xfrm>
                <a:off x="2500965" y="5581655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4369BD9A-6EDE-4558-8B79-9F62D3C30821}"/>
                  </a:ext>
                </a:extLst>
              </p:cNvPr>
              <p:cNvSpPr/>
              <p:nvPr/>
            </p:nvSpPr>
            <p:spPr>
              <a:xfrm>
                <a:off x="3067435" y="5316880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B588F76F-10EC-5807-47E3-C045FEED9900}"/>
                  </a:ext>
                </a:extLst>
              </p:cNvPr>
              <p:cNvSpPr/>
              <p:nvPr/>
            </p:nvSpPr>
            <p:spPr>
              <a:xfrm>
                <a:off x="2640095" y="5196392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F23A2E96-24C0-758B-8E96-61B920DC9F81}"/>
                  </a:ext>
                </a:extLst>
              </p:cNvPr>
              <p:cNvSpPr/>
              <p:nvPr/>
            </p:nvSpPr>
            <p:spPr>
              <a:xfrm>
                <a:off x="3163687" y="5862069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9821DF6F-2D82-6EBA-5A72-659F2D0F8E04}"/>
                  </a:ext>
                </a:extLst>
              </p:cNvPr>
              <p:cNvSpPr/>
              <p:nvPr/>
            </p:nvSpPr>
            <p:spPr>
              <a:xfrm>
                <a:off x="1970385" y="5550908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7FC58140-2E40-EBAF-207D-872240224AEB}"/>
                  </a:ext>
                </a:extLst>
              </p:cNvPr>
              <p:cNvSpPr/>
              <p:nvPr/>
            </p:nvSpPr>
            <p:spPr>
              <a:xfrm>
                <a:off x="1797128" y="5710413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A298644-563D-D4BE-CB44-574BD6295701}"/>
                  </a:ext>
                </a:extLst>
              </p:cNvPr>
              <p:cNvSpPr/>
              <p:nvPr/>
            </p:nvSpPr>
            <p:spPr>
              <a:xfrm>
                <a:off x="1438015" y="5965727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266B6046-C76A-3220-38D9-0F4FA78EAAB7}"/>
                  </a:ext>
                </a:extLst>
              </p:cNvPr>
              <p:cNvSpPr/>
              <p:nvPr/>
            </p:nvSpPr>
            <p:spPr>
              <a:xfrm>
                <a:off x="1716698" y="6000956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0B8DD269-776D-38C2-9CCA-B8AAF98C3646}"/>
                  </a:ext>
                </a:extLst>
              </p:cNvPr>
              <p:cNvSpPr/>
              <p:nvPr/>
            </p:nvSpPr>
            <p:spPr>
              <a:xfrm>
                <a:off x="1396075" y="5639312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6A854E5-2759-470B-4B22-6BB6F1878B81}"/>
                  </a:ext>
                </a:extLst>
              </p:cNvPr>
              <p:cNvSpPr/>
              <p:nvPr/>
            </p:nvSpPr>
            <p:spPr>
              <a:xfrm>
                <a:off x="1962545" y="5374537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93E9F8F4-AD80-1E56-EE94-4582702AD004}"/>
                  </a:ext>
                </a:extLst>
              </p:cNvPr>
              <p:cNvSpPr/>
              <p:nvPr/>
            </p:nvSpPr>
            <p:spPr>
              <a:xfrm>
                <a:off x="1520545" y="5285405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A4DCCABA-57AA-0882-8450-B7E19CF5A3E5}"/>
                  </a:ext>
                </a:extLst>
              </p:cNvPr>
              <p:cNvSpPr/>
              <p:nvPr/>
            </p:nvSpPr>
            <p:spPr>
              <a:xfrm>
                <a:off x="2058797" y="5919726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9C74EC32-5A65-EE38-ACB7-B9A3740C78D2}"/>
                  </a:ext>
                </a:extLst>
              </p:cNvPr>
              <p:cNvSpPr/>
              <p:nvPr/>
            </p:nvSpPr>
            <p:spPr>
              <a:xfrm>
                <a:off x="1526539" y="4611359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5FD16DA2-F021-C4BF-BD70-D130982312B1}"/>
                  </a:ext>
                </a:extLst>
              </p:cNvPr>
              <p:cNvSpPr/>
              <p:nvPr/>
            </p:nvSpPr>
            <p:spPr>
              <a:xfrm>
                <a:off x="1718219" y="5089210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3BBD9812-2A9A-B8E4-9E02-44D5E9942AA6}"/>
                  </a:ext>
                </a:extLst>
              </p:cNvPr>
              <p:cNvSpPr/>
              <p:nvPr/>
            </p:nvSpPr>
            <p:spPr>
              <a:xfrm>
                <a:off x="1893856" y="4741584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55A47003-F95B-A2FD-6B19-4DBC95943643}"/>
                  </a:ext>
                </a:extLst>
              </p:cNvPr>
              <p:cNvSpPr/>
              <p:nvPr/>
            </p:nvSpPr>
            <p:spPr>
              <a:xfrm>
                <a:off x="2159596" y="5085378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881959F3-1B44-65A3-3A0B-A176DD3C8C58}"/>
                  </a:ext>
                </a:extLst>
              </p:cNvPr>
              <p:cNvSpPr/>
              <p:nvPr/>
            </p:nvSpPr>
            <p:spPr>
              <a:xfrm>
                <a:off x="2352101" y="4712417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D388CABF-01F6-30A4-BB2F-346FD76D231D}"/>
                  </a:ext>
                </a:extLst>
              </p:cNvPr>
              <p:cNvSpPr/>
              <p:nvPr/>
            </p:nvSpPr>
            <p:spPr>
              <a:xfrm>
                <a:off x="2086361" y="4288143"/>
                <a:ext cx="192505" cy="202116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0DF05867-1861-83CC-FA92-F3194EED1C5A}"/>
                  </a:ext>
                </a:extLst>
              </p:cNvPr>
              <p:cNvSpPr/>
              <p:nvPr/>
            </p:nvSpPr>
            <p:spPr>
              <a:xfrm>
                <a:off x="3023611" y="4635045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9AF643C8-F27B-DBD8-AF9E-BB626A352BE0}"/>
                  </a:ext>
                </a:extLst>
              </p:cNvPr>
              <p:cNvSpPr/>
              <p:nvPr/>
            </p:nvSpPr>
            <p:spPr>
              <a:xfrm>
                <a:off x="3176011" y="4787445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3E29E105-76BE-BE43-DEC4-9E3DA3029C76}"/>
                  </a:ext>
                </a:extLst>
              </p:cNvPr>
              <p:cNvSpPr/>
              <p:nvPr/>
            </p:nvSpPr>
            <p:spPr>
              <a:xfrm>
                <a:off x="2816898" y="5042759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F05FF39C-E946-879C-AD0F-9F85CAAE980A}"/>
                  </a:ext>
                </a:extLst>
              </p:cNvPr>
              <p:cNvSpPr/>
              <p:nvPr/>
            </p:nvSpPr>
            <p:spPr>
              <a:xfrm>
                <a:off x="3095581" y="5077988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ED4DF20F-148F-99A7-5B5F-5443E01C419C}"/>
                  </a:ext>
                </a:extLst>
              </p:cNvPr>
              <p:cNvSpPr/>
              <p:nvPr/>
            </p:nvSpPr>
            <p:spPr>
              <a:xfrm>
                <a:off x="2774958" y="4716344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69EFB970-DC2F-9D36-2FDF-29C34C3FB6A3}"/>
                  </a:ext>
                </a:extLst>
              </p:cNvPr>
              <p:cNvSpPr/>
              <p:nvPr/>
            </p:nvSpPr>
            <p:spPr>
              <a:xfrm>
                <a:off x="3341428" y="4451569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415DACF1-6087-721D-F2AE-133B81333DA7}"/>
                  </a:ext>
                </a:extLst>
              </p:cNvPr>
              <p:cNvSpPr/>
              <p:nvPr/>
            </p:nvSpPr>
            <p:spPr>
              <a:xfrm>
                <a:off x="2914088" y="4331081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BEC54F63-0588-6792-B47D-5390BCE797A6}"/>
                  </a:ext>
                </a:extLst>
              </p:cNvPr>
              <p:cNvSpPr/>
              <p:nvPr/>
            </p:nvSpPr>
            <p:spPr>
              <a:xfrm>
                <a:off x="2421512" y="4148919"/>
                <a:ext cx="192505" cy="202116"/>
              </a:xfrm>
              <a:prstGeom prst="ellipse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7DAFD82D-5DA2-DFFF-0863-67CFAC7C36EF}"/>
                  </a:ext>
                </a:extLst>
              </p:cNvPr>
              <p:cNvSpPr/>
              <p:nvPr/>
            </p:nvSpPr>
            <p:spPr>
              <a:xfrm>
                <a:off x="2954193" y="5576653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F4C9932F-D894-08E2-97E8-D48B18743C1B}"/>
                  </a:ext>
                </a:extLst>
              </p:cNvPr>
              <p:cNvSpPr/>
              <p:nvPr/>
            </p:nvSpPr>
            <p:spPr>
              <a:xfrm>
                <a:off x="3054418" y="5805156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B1E4B42D-32A7-50C5-1987-EAE265BD9B8D}"/>
                  </a:ext>
                </a:extLst>
              </p:cNvPr>
              <p:cNvSpPr/>
              <p:nvPr/>
            </p:nvSpPr>
            <p:spPr>
              <a:xfrm>
                <a:off x="2751685" y="6118461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1A18B1DB-6E31-57D0-C780-0BBA5C313544}"/>
                  </a:ext>
                </a:extLst>
              </p:cNvPr>
              <p:cNvSpPr/>
              <p:nvPr/>
            </p:nvSpPr>
            <p:spPr>
              <a:xfrm>
                <a:off x="3030368" y="6153690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F5E69F87-A854-11F8-298B-EA4BE8BE5F61}"/>
                  </a:ext>
                </a:extLst>
              </p:cNvPr>
              <p:cNvSpPr/>
              <p:nvPr/>
            </p:nvSpPr>
            <p:spPr>
              <a:xfrm>
                <a:off x="2653365" y="5734055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02D1496D-49F5-32E5-35A5-B0903A596B03}"/>
                  </a:ext>
                </a:extLst>
              </p:cNvPr>
              <p:cNvSpPr/>
              <p:nvPr/>
            </p:nvSpPr>
            <p:spPr>
              <a:xfrm>
                <a:off x="3219835" y="5469280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55C875F9-8317-B551-EFC0-D6C7CC945310}"/>
                  </a:ext>
                </a:extLst>
              </p:cNvPr>
              <p:cNvSpPr/>
              <p:nvPr/>
            </p:nvSpPr>
            <p:spPr>
              <a:xfrm>
                <a:off x="2792495" y="5348792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AAE28885-DFA9-2C17-0E17-369DCBAAF694}"/>
                  </a:ext>
                </a:extLst>
              </p:cNvPr>
              <p:cNvSpPr/>
              <p:nvPr/>
            </p:nvSpPr>
            <p:spPr>
              <a:xfrm>
                <a:off x="3316087" y="6014469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DE20B69A-0EEF-250B-A399-88382AC73BFC}"/>
                  </a:ext>
                </a:extLst>
              </p:cNvPr>
              <p:cNvSpPr/>
              <p:nvPr/>
            </p:nvSpPr>
            <p:spPr>
              <a:xfrm>
                <a:off x="1797128" y="5710413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0116725B-EC39-209A-58FE-C92FC55AFA25}"/>
                  </a:ext>
                </a:extLst>
              </p:cNvPr>
              <p:cNvSpPr/>
              <p:nvPr/>
            </p:nvSpPr>
            <p:spPr>
              <a:xfrm>
                <a:off x="1949528" y="5862813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AE5CE20D-91A6-0DA4-A367-6719A4039159}"/>
                  </a:ext>
                </a:extLst>
              </p:cNvPr>
              <p:cNvSpPr/>
              <p:nvPr/>
            </p:nvSpPr>
            <p:spPr>
              <a:xfrm>
                <a:off x="1590415" y="6118127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A47A15ED-FB94-7C74-4E22-F7E6504596F0}"/>
                  </a:ext>
                </a:extLst>
              </p:cNvPr>
              <p:cNvSpPr/>
              <p:nvPr/>
            </p:nvSpPr>
            <p:spPr>
              <a:xfrm>
                <a:off x="1869098" y="6153356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D8A7E279-7EB9-E234-7A04-E7D6A942D719}"/>
                  </a:ext>
                </a:extLst>
              </p:cNvPr>
              <p:cNvSpPr/>
              <p:nvPr/>
            </p:nvSpPr>
            <p:spPr>
              <a:xfrm>
                <a:off x="1548475" y="5791712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BE6ED894-6A60-7ED2-D492-66BBDE0BEB11}"/>
                  </a:ext>
                </a:extLst>
              </p:cNvPr>
              <p:cNvSpPr/>
              <p:nvPr/>
            </p:nvSpPr>
            <p:spPr>
              <a:xfrm>
                <a:off x="2114945" y="5526937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36267244-F448-A399-96E4-EFF951211E97}"/>
                  </a:ext>
                </a:extLst>
              </p:cNvPr>
              <p:cNvSpPr/>
              <p:nvPr/>
            </p:nvSpPr>
            <p:spPr>
              <a:xfrm>
                <a:off x="1687605" y="5406449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9E5865C7-8AE3-FF35-3FEB-3CB9BACC39B1}"/>
                  </a:ext>
                </a:extLst>
              </p:cNvPr>
              <p:cNvSpPr/>
              <p:nvPr/>
            </p:nvSpPr>
            <p:spPr>
              <a:xfrm>
                <a:off x="2211197" y="6072126"/>
                <a:ext cx="192505" cy="202116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FFD9695C-4683-9CBB-F3CB-FEF6F2B54FE4}"/>
                  </a:ext>
                </a:extLst>
              </p:cNvPr>
              <p:cNvSpPr/>
              <p:nvPr/>
            </p:nvSpPr>
            <p:spPr>
              <a:xfrm>
                <a:off x="2399846" y="5324821"/>
                <a:ext cx="192505" cy="202116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89A16754-F56B-466C-8663-8B4A78232092}"/>
                </a:ext>
              </a:extLst>
            </p:cNvPr>
            <p:cNvSpPr/>
            <p:nvPr/>
          </p:nvSpPr>
          <p:spPr>
            <a:xfrm>
              <a:off x="1964404" y="4630312"/>
              <a:ext cx="372017" cy="39925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5D9C5E46-3D3F-8E63-8EC4-9A5CC957F5B9}"/>
                </a:ext>
              </a:extLst>
            </p:cNvPr>
            <p:cNvSpPr/>
            <p:nvPr/>
          </p:nvSpPr>
          <p:spPr>
            <a:xfrm>
              <a:off x="2635406" y="5584195"/>
              <a:ext cx="372017" cy="39925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0255A96C-F14C-EEDC-4611-82348A4C0F18}"/>
                </a:ext>
              </a:extLst>
            </p:cNvPr>
            <p:cNvSpPr/>
            <p:nvPr/>
          </p:nvSpPr>
          <p:spPr>
            <a:xfrm>
              <a:off x="2010683" y="5393160"/>
              <a:ext cx="372017" cy="39925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482AA7B6-D862-B5E3-8641-1B63D9884BE5}"/>
              </a:ext>
            </a:extLst>
          </p:cNvPr>
          <p:cNvGrpSpPr/>
          <p:nvPr/>
        </p:nvGrpSpPr>
        <p:grpSpPr>
          <a:xfrm>
            <a:off x="4551690" y="4431093"/>
            <a:ext cx="1815073" cy="1821452"/>
            <a:chOff x="4259378" y="4444722"/>
            <a:chExt cx="1815073" cy="1821452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5C6B1E9-124D-D62C-7E36-106ED13753D6}"/>
                </a:ext>
              </a:extLst>
            </p:cNvPr>
            <p:cNvSpPr/>
            <p:nvPr/>
          </p:nvSpPr>
          <p:spPr>
            <a:xfrm>
              <a:off x="4259378" y="4714222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2C0DA6A-B004-7250-06CC-2DAA5AE227A9}"/>
                </a:ext>
              </a:extLst>
            </p:cNvPr>
            <p:cNvSpPr/>
            <p:nvPr/>
          </p:nvSpPr>
          <p:spPr>
            <a:xfrm>
              <a:off x="4299601" y="5074031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CF20603F-6FF5-56E2-A3DA-1B6FCFD8CBAC}"/>
                </a:ext>
              </a:extLst>
            </p:cNvPr>
            <p:cNvSpPr/>
            <p:nvPr/>
          </p:nvSpPr>
          <p:spPr>
            <a:xfrm>
              <a:off x="4584773" y="4646956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2E4979BB-F85F-99E2-0EB3-9C163FDDF72D}"/>
                </a:ext>
              </a:extLst>
            </p:cNvPr>
            <p:cNvSpPr/>
            <p:nvPr/>
          </p:nvSpPr>
          <p:spPr>
            <a:xfrm>
              <a:off x="4797710" y="5109462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B871D6B1-0176-710F-DF82-ED916DF2511D}"/>
                </a:ext>
              </a:extLst>
            </p:cNvPr>
            <p:cNvSpPr/>
            <p:nvPr/>
          </p:nvSpPr>
          <p:spPr>
            <a:xfrm>
              <a:off x="5593643" y="4533638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2540C1-677E-DE40-D265-C6D0C3ABC30B}"/>
                </a:ext>
              </a:extLst>
            </p:cNvPr>
            <p:cNvSpPr/>
            <p:nvPr/>
          </p:nvSpPr>
          <p:spPr>
            <a:xfrm>
              <a:off x="4735433" y="4444722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A8913B5B-7377-9D74-3D0F-9175DFF68C21}"/>
                </a:ext>
              </a:extLst>
            </p:cNvPr>
            <p:cNvSpPr/>
            <p:nvPr/>
          </p:nvSpPr>
          <p:spPr>
            <a:xfrm>
              <a:off x="4830409" y="4855791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FE7CF73C-FEE7-5654-B9AE-D58D7E4A0B4B}"/>
                </a:ext>
              </a:extLst>
            </p:cNvPr>
            <p:cNvSpPr/>
            <p:nvPr/>
          </p:nvSpPr>
          <p:spPr>
            <a:xfrm>
              <a:off x="5662038" y="4861044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3DEE5387-26E9-1434-A624-AE2F5B8E03C1}"/>
                </a:ext>
              </a:extLst>
            </p:cNvPr>
            <p:cNvSpPr/>
            <p:nvPr/>
          </p:nvSpPr>
          <p:spPr>
            <a:xfrm>
              <a:off x="5356659" y="5073926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431E2F29-9540-F4EF-9EBC-052F7161884D}"/>
                </a:ext>
              </a:extLst>
            </p:cNvPr>
            <p:cNvSpPr/>
            <p:nvPr/>
          </p:nvSpPr>
          <p:spPr>
            <a:xfrm>
              <a:off x="4297808" y="5337262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DBEAE070-7611-A208-73EC-A059B3648AB7}"/>
                </a:ext>
              </a:extLst>
            </p:cNvPr>
            <p:cNvSpPr/>
            <p:nvPr/>
          </p:nvSpPr>
          <p:spPr>
            <a:xfrm>
              <a:off x="4342982" y="5690822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600621E5-56BB-18E4-43FA-2FD7D23D503C}"/>
                </a:ext>
              </a:extLst>
            </p:cNvPr>
            <p:cNvSpPr/>
            <p:nvPr/>
          </p:nvSpPr>
          <p:spPr>
            <a:xfrm>
              <a:off x="5812061" y="4458026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F368E32B-2C0B-60AC-FF5E-280653579B4D}"/>
                </a:ext>
              </a:extLst>
            </p:cNvPr>
            <p:cNvSpPr/>
            <p:nvPr/>
          </p:nvSpPr>
          <p:spPr>
            <a:xfrm>
              <a:off x="4336964" y="4493078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B1F68785-C759-7DDF-F244-19A6BFCCE40D}"/>
                </a:ext>
              </a:extLst>
            </p:cNvPr>
            <p:cNvSpPr/>
            <p:nvPr/>
          </p:nvSpPr>
          <p:spPr>
            <a:xfrm>
              <a:off x="5884553" y="5035570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611C12A1-A27A-C282-210B-15C6239E8E77}"/>
                </a:ext>
              </a:extLst>
            </p:cNvPr>
            <p:cNvSpPr/>
            <p:nvPr/>
          </p:nvSpPr>
          <p:spPr>
            <a:xfrm>
              <a:off x="4681569" y="5315913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56335BED-9B46-03CE-59E9-6F6E596B8AD6}"/>
                </a:ext>
              </a:extLst>
            </p:cNvPr>
            <p:cNvSpPr/>
            <p:nvPr/>
          </p:nvSpPr>
          <p:spPr>
            <a:xfrm>
              <a:off x="5558639" y="5709619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BB899E15-7E5E-2130-9DFD-CA1750956419}"/>
                </a:ext>
              </a:extLst>
            </p:cNvPr>
            <p:cNvSpPr/>
            <p:nvPr/>
          </p:nvSpPr>
          <p:spPr>
            <a:xfrm>
              <a:off x="5301204" y="5970855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C7DB2A7F-A50B-690C-08B7-647A265F7DA3}"/>
                </a:ext>
              </a:extLst>
            </p:cNvPr>
            <p:cNvSpPr/>
            <p:nvPr/>
          </p:nvSpPr>
          <p:spPr>
            <a:xfrm>
              <a:off x="5538188" y="6000229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A19BC7D9-5B7C-A62A-E104-00AE8CBC86D5}"/>
                </a:ext>
              </a:extLst>
            </p:cNvPr>
            <p:cNvSpPr/>
            <p:nvPr/>
          </p:nvSpPr>
          <p:spPr>
            <a:xfrm>
              <a:off x="4483725" y="5337262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8A42B104-E185-D6AF-B1CF-7015A7D0BF36}"/>
                </a:ext>
              </a:extLst>
            </p:cNvPr>
            <p:cNvSpPr/>
            <p:nvPr/>
          </p:nvSpPr>
          <p:spPr>
            <a:xfrm>
              <a:off x="5722166" y="5193447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56254913-E82F-09A5-8CF0-A55012CEFC37}"/>
                </a:ext>
              </a:extLst>
            </p:cNvPr>
            <p:cNvSpPr/>
            <p:nvPr/>
          </p:nvSpPr>
          <p:spPr>
            <a:xfrm>
              <a:off x="5335908" y="5329099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B1F53410-AB13-E978-E5AE-D15C705ACE9E}"/>
                </a:ext>
              </a:extLst>
            </p:cNvPr>
            <p:cNvSpPr/>
            <p:nvPr/>
          </p:nvSpPr>
          <p:spPr>
            <a:xfrm>
              <a:off x="4454833" y="4466341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4DBB7C4A-8E5D-1E2D-5C33-5883F8078EA1}"/>
                </a:ext>
              </a:extLst>
            </p:cNvPr>
            <p:cNvSpPr/>
            <p:nvPr/>
          </p:nvSpPr>
          <p:spPr>
            <a:xfrm>
              <a:off x="5383654" y="5291424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CF875D1B-3780-6194-9DA5-71B7B4692C02}"/>
                </a:ext>
              </a:extLst>
            </p:cNvPr>
            <p:cNvSpPr/>
            <p:nvPr/>
          </p:nvSpPr>
          <p:spPr>
            <a:xfrm>
              <a:off x="4619075" y="5757694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9B22CC0F-EABA-08DB-8351-CF539D8870FF}"/>
                </a:ext>
              </a:extLst>
            </p:cNvPr>
            <p:cNvSpPr/>
            <p:nvPr/>
          </p:nvSpPr>
          <p:spPr>
            <a:xfrm>
              <a:off x="4313696" y="5970576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D9130376-8FFB-1891-6FA0-534434198CB3}"/>
                </a:ext>
              </a:extLst>
            </p:cNvPr>
            <p:cNvSpPr/>
            <p:nvPr/>
          </p:nvSpPr>
          <p:spPr>
            <a:xfrm>
              <a:off x="5427475" y="5818594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9CE1D7FC-E6C7-E1B1-9050-5358F3E99065}"/>
                </a:ext>
              </a:extLst>
            </p:cNvPr>
            <p:cNvSpPr/>
            <p:nvPr/>
          </p:nvSpPr>
          <p:spPr>
            <a:xfrm>
              <a:off x="5703170" y="4753569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E48531E6-AA34-631D-52A2-16E16860AADC}"/>
                </a:ext>
              </a:extLst>
            </p:cNvPr>
            <p:cNvSpPr/>
            <p:nvPr/>
          </p:nvSpPr>
          <p:spPr>
            <a:xfrm>
              <a:off x="4906218" y="4579248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9D9E2DA9-B12F-AA6F-4010-449DF12CB420}"/>
                </a:ext>
              </a:extLst>
            </p:cNvPr>
            <p:cNvSpPr/>
            <p:nvPr/>
          </p:nvSpPr>
          <p:spPr>
            <a:xfrm>
              <a:off x="4324827" y="4930970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9B569091-FE45-F74E-EA14-A03452C8F2C4}"/>
                </a:ext>
              </a:extLst>
            </p:cNvPr>
            <p:cNvSpPr/>
            <p:nvPr/>
          </p:nvSpPr>
          <p:spPr>
            <a:xfrm>
              <a:off x="5078173" y="5329099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8398F2BE-E0F7-4931-BC8E-F32D7024D4C9}"/>
                </a:ext>
              </a:extLst>
            </p:cNvPr>
            <p:cNvSpPr/>
            <p:nvPr/>
          </p:nvSpPr>
          <p:spPr>
            <a:xfrm>
              <a:off x="4388974" y="4841294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A10AD11A-F211-4AEF-4024-020EDA31A6BB}"/>
                </a:ext>
              </a:extLst>
            </p:cNvPr>
            <p:cNvSpPr/>
            <p:nvPr/>
          </p:nvSpPr>
          <p:spPr>
            <a:xfrm>
              <a:off x="4413747" y="5894235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68513B5C-3742-6710-4F1C-D5748BDBA9DD}"/>
                </a:ext>
              </a:extLst>
            </p:cNvPr>
            <p:cNvSpPr/>
            <p:nvPr/>
          </p:nvSpPr>
          <p:spPr>
            <a:xfrm rot="6434577">
              <a:off x="4998992" y="5254876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CA5A8E29-7182-B887-7719-92348FAD6CFB}"/>
                </a:ext>
              </a:extLst>
            </p:cNvPr>
            <p:cNvSpPr/>
            <p:nvPr/>
          </p:nvSpPr>
          <p:spPr>
            <a:xfrm>
              <a:off x="5675493" y="5748094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1B9B1B8F-1B3F-C8FC-EC79-18618528D000}"/>
                </a:ext>
              </a:extLst>
            </p:cNvPr>
            <p:cNvSpPr/>
            <p:nvPr/>
          </p:nvSpPr>
          <p:spPr>
            <a:xfrm>
              <a:off x="4879560" y="6038808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56527ADE-407D-27EA-706E-0742DA821762}"/>
                </a:ext>
              </a:extLst>
            </p:cNvPr>
            <p:cNvSpPr/>
            <p:nvPr/>
          </p:nvSpPr>
          <p:spPr>
            <a:xfrm>
              <a:off x="5465504" y="5274875"/>
              <a:ext cx="163700" cy="168526"/>
            </a:xfrm>
            <a:prstGeom prst="ellips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2CD09BF2-1A60-950A-685F-2A8A5DAFCDFB}"/>
                </a:ext>
              </a:extLst>
            </p:cNvPr>
            <p:cNvSpPr/>
            <p:nvPr/>
          </p:nvSpPr>
          <p:spPr>
            <a:xfrm>
              <a:off x="5265807" y="5516300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6D140936-2751-0D94-E3EF-92049A5B3F45}"/>
                </a:ext>
              </a:extLst>
            </p:cNvPr>
            <p:cNvSpPr/>
            <p:nvPr/>
          </p:nvSpPr>
          <p:spPr>
            <a:xfrm>
              <a:off x="4709799" y="5132057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EFE138B8-B42C-9B15-6191-188B67FF7DED}"/>
                </a:ext>
              </a:extLst>
            </p:cNvPr>
            <p:cNvSpPr/>
            <p:nvPr/>
          </p:nvSpPr>
          <p:spPr>
            <a:xfrm>
              <a:off x="4677890" y="5818745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FD367952-BA1B-A502-0F31-7E5F2483FAF8}"/>
                </a:ext>
              </a:extLst>
            </p:cNvPr>
            <p:cNvSpPr/>
            <p:nvPr/>
          </p:nvSpPr>
          <p:spPr>
            <a:xfrm>
              <a:off x="5744960" y="6097519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C12AB8A-A22E-80E5-FB9B-1012E228E356}"/>
                </a:ext>
              </a:extLst>
            </p:cNvPr>
            <p:cNvSpPr/>
            <p:nvPr/>
          </p:nvSpPr>
          <p:spPr>
            <a:xfrm>
              <a:off x="5314035" y="4746636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AB6C725B-1AA3-CC31-1FF3-0308D888D45A}"/>
                </a:ext>
              </a:extLst>
            </p:cNvPr>
            <p:cNvSpPr/>
            <p:nvPr/>
          </p:nvSpPr>
          <p:spPr>
            <a:xfrm>
              <a:off x="5709430" y="5400176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12AFBD58-9CF4-CF94-A22E-6C76E68C9031}"/>
                </a:ext>
              </a:extLst>
            </p:cNvPr>
            <p:cNvSpPr/>
            <p:nvPr/>
          </p:nvSpPr>
          <p:spPr>
            <a:xfrm>
              <a:off x="5568903" y="4607596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4434A602-5FC7-BF4F-01A5-75D06642FC40}"/>
                </a:ext>
              </a:extLst>
            </p:cNvPr>
            <p:cNvSpPr/>
            <p:nvPr/>
          </p:nvSpPr>
          <p:spPr>
            <a:xfrm>
              <a:off x="5150032" y="4455708"/>
              <a:ext cx="163700" cy="168526"/>
            </a:xfrm>
            <a:prstGeom prst="ellipse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5402D310-4F80-A7D4-802D-9123993C99FC}"/>
                </a:ext>
              </a:extLst>
            </p:cNvPr>
            <p:cNvSpPr/>
            <p:nvPr/>
          </p:nvSpPr>
          <p:spPr>
            <a:xfrm>
              <a:off x="5550260" y="4777900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F93A32D9-AD80-DE77-9D1F-EFC612FA3989}"/>
                </a:ext>
              </a:extLst>
            </p:cNvPr>
            <p:cNvSpPr/>
            <p:nvPr/>
          </p:nvSpPr>
          <p:spPr>
            <a:xfrm>
              <a:off x="4584773" y="6026695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8FED95F9-6760-C989-FA4B-7FBA936FF8E3}"/>
                </a:ext>
              </a:extLst>
            </p:cNvPr>
            <p:cNvSpPr/>
            <p:nvPr/>
          </p:nvSpPr>
          <p:spPr>
            <a:xfrm>
              <a:off x="5049585" y="5616975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17C52279-6C16-3918-6C1F-C3151D71830E}"/>
                </a:ext>
              </a:extLst>
            </p:cNvPr>
            <p:cNvSpPr/>
            <p:nvPr/>
          </p:nvSpPr>
          <p:spPr>
            <a:xfrm>
              <a:off x="5310260" y="4548930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59060288-D701-3873-EE58-7607AFE3A64D}"/>
                </a:ext>
              </a:extLst>
            </p:cNvPr>
            <p:cNvSpPr/>
            <p:nvPr/>
          </p:nvSpPr>
          <p:spPr>
            <a:xfrm>
              <a:off x="5011887" y="4969833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C0E8B7CD-2E3F-A962-F672-050A968FE97F}"/>
                </a:ext>
              </a:extLst>
            </p:cNvPr>
            <p:cNvSpPr/>
            <p:nvPr/>
          </p:nvSpPr>
          <p:spPr>
            <a:xfrm>
              <a:off x="5828901" y="5556635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33E3C2C7-A7D2-7626-8506-D910E0E66100}"/>
                </a:ext>
              </a:extLst>
            </p:cNvPr>
            <p:cNvSpPr/>
            <p:nvPr/>
          </p:nvSpPr>
          <p:spPr>
            <a:xfrm>
              <a:off x="5251747" y="4902005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23A0BADD-52E9-5DE2-C0EB-26AB0FC27FAF}"/>
                </a:ext>
              </a:extLst>
            </p:cNvPr>
            <p:cNvSpPr/>
            <p:nvPr/>
          </p:nvSpPr>
          <p:spPr>
            <a:xfrm>
              <a:off x="5910751" y="6011218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65C5B2D1-CD00-6412-4D48-E8518A3D76DA}"/>
                </a:ext>
              </a:extLst>
            </p:cNvPr>
            <p:cNvSpPr/>
            <p:nvPr/>
          </p:nvSpPr>
          <p:spPr>
            <a:xfrm>
              <a:off x="4619075" y="5757694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18EEB9CD-C3BF-93D5-5CF2-EFBD0756D6AE}"/>
                </a:ext>
              </a:extLst>
            </p:cNvPr>
            <p:cNvSpPr/>
            <p:nvPr/>
          </p:nvSpPr>
          <p:spPr>
            <a:xfrm>
              <a:off x="5251747" y="5481034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42686E18-71D0-2CC3-1282-B2ED871E0E68}"/>
                </a:ext>
              </a:extLst>
            </p:cNvPr>
            <p:cNvSpPr/>
            <p:nvPr/>
          </p:nvSpPr>
          <p:spPr>
            <a:xfrm>
              <a:off x="4443292" y="6097648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0C840DF8-312F-91A6-ED67-72AD9843B0F4}"/>
                </a:ext>
              </a:extLst>
            </p:cNvPr>
            <p:cNvSpPr/>
            <p:nvPr/>
          </p:nvSpPr>
          <p:spPr>
            <a:xfrm>
              <a:off x="4635503" y="4694117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A93F1197-A426-B476-5F87-FE50A1E80C18}"/>
                </a:ext>
              </a:extLst>
            </p:cNvPr>
            <p:cNvSpPr/>
            <p:nvPr/>
          </p:nvSpPr>
          <p:spPr>
            <a:xfrm>
              <a:off x="5101102" y="5985885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8381CB2D-6BB2-E141-7CCA-CD43727CD59D}"/>
                </a:ext>
              </a:extLst>
            </p:cNvPr>
            <p:cNvSpPr/>
            <p:nvPr/>
          </p:nvSpPr>
          <p:spPr>
            <a:xfrm>
              <a:off x="4889337" y="5604710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DB1B4E5-498F-56A4-45B4-E5B460D42C3C}"/>
                </a:ext>
              </a:extLst>
            </p:cNvPr>
            <p:cNvSpPr/>
            <p:nvPr/>
          </p:nvSpPr>
          <p:spPr>
            <a:xfrm>
              <a:off x="4525940" y="5504246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0A69BA5-D15E-C590-7FCA-D26EF6F0B8D2}"/>
                </a:ext>
              </a:extLst>
            </p:cNvPr>
            <p:cNvSpPr/>
            <p:nvPr/>
          </p:nvSpPr>
          <p:spPr>
            <a:xfrm>
              <a:off x="5713960" y="5777291"/>
              <a:ext cx="163700" cy="168526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2ED541CD-CBEE-2E26-543F-FA66E084B6EC}"/>
                </a:ext>
              </a:extLst>
            </p:cNvPr>
            <p:cNvSpPr/>
            <p:nvPr/>
          </p:nvSpPr>
          <p:spPr>
            <a:xfrm>
              <a:off x="4537057" y="4895631"/>
              <a:ext cx="163700" cy="16852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82FE59FB-41F5-77B5-1E3F-9758301B424E}"/>
                </a:ext>
              </a:extLst>
            </p:cNvPr>
            <p:cNvSpPr/>
            <p:nvPr/>
          </p:nvSpPr>
          <p:spPr>
            <a:xfrm>
              <a:off x="4525142" y="4752934"/>
              <a:ext cx="372017" cy="39925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7BC1813E-72E6-24A5-BC45-E5EA6B58C816}"/>
                </a:ext>
              </a:extLst>
            </p:cNvPr>
            <p:cNvSpPr/>
            <p:nvPr/>
          </p:nvSpPr>
          <p:spPr>
            <a:xfrm>
              <a:off x="5447326" y="5553577"/>
              <a:ext cx="372017" cy="39925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D7F81C9-3B02-9E22-286B-DD4FF1B43831}"/>
                </a:ext>
              </a:extLst>
            </p:cNvPr>
            <p:cNvSpPr/>
            <p:nvPr/>
          </p:nvSpPr>
          <p:spPr>
            <a:xfrm>
              <a:off x="4776034" y="5384566"/>
              <a:ext cx="372017" cy="39925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CD66C815-C8FB-7AA4-8AEC-3B273A7C5778}"/>
              </a:ext>
            </a:extLst>
          </p:cNvPr>
          <p:cNvSpPr txBox="1"/>
          <p:nvPr/>
        </p:nvSpPr>
        <p:spPr>
          <a:xfrm>
            <a:off x="6204247" y="5438602"/>
            <a:ext cx="21480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4B8E8982-6C4D-6CEC-05D7-63FABFB250EC}"/>
              </a:ext>
            </a:extLst>
          </p:cNvPr>
          <p:cNvSpPr txBox="1"/>
          <p:nvPr/>
        </p:nvSpPr>
        <p:spPr>
          <a:xfrm>
            <a:off x="3085376" y="5491602"/>
            <a:ext cx="214802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α</a:t>
            </a: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CE5CA065-A6DE-FC56-EF63-B3C3BF6C6C12}"/>
              </a:ext>
            </a:extLst>
          </p:cNvPr>
          <p:cNvSpPr/>
          <p:nvPr/>
        </p:nvSpPr>
        <p:spPr>
          <a:xfrm>
            <a:off x="4506015" y="4351449"/>
            <a:ext cx="2008280" cy="193371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A666C6A6-86D4-5DE6-574B-58D4F7D259AE}"/>
              </a:ext>
            </a:extLst>
          </p:cNvPr>
          <p:cNvSpPr txBox="1"/>
          <p:nvPr/>
        </p:nvSpPr>
        <p:spPr>
          <a:xfrm>
            <a:off x="6653953" y="4926425"/>
            <a:ext cx="18114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F87F29B1-7AF8-085A-9155-0385501CD14C}"/>
              </a:ext>
            </a:extLst>
          </p:cNvPr>
          <p:cNvSpPr/>
          <p:nvPr/>
        </p:nvSpPr>
        <p:spPr>
          <a:xfrm>
            <a:off x="1480638" y="4370057"/>
            <a:ext cx="2008280" cy="1933714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129C95B0-FD41-6933-32FC-46C385A64F03}"/>
              </a:ext>
            </a:extLst>
          </p:cNvPr>
          <p:cNvSpPr txBox="1"/>
          <p:nvPr/>
        </p:nvSpPr>
        <p:spPr>
          <a:xfrm>
            <a:off x="3591780" y="4858202"/>
            <a:ext cx="18114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l-G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21B33B16-76B9-AE37-4A73-F05A6E5820F0}"/>
              </a:ext>
            </a:extLst>
          </p:cNvPr>
          <p:cNvGrpSpPr/>
          <p:nvPr/>
        </p:nvGrpSpPr>
        <p:grpSpPr>
          <a:xfrm>
            <a:off x="7656719" y="4601022"/>
            <a:ext cx="3126206" cy="1096609"/>
            <a:chOff x="8332108" y="899160"/>
            <a:chExt cx="3288392" cy="1531620"/>
          </a:xfrm>
        </p:grpSpPr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6F629CE8-5B05-2849-012E-88F9FD1F9F2D}"/>
                </a:ext>
              </a:extLst>
            </p:cNvPr>
            <p:cNvSpPr/>
            <p:nvPr/>
          </p:nvSpPr>
          <p:spPr>
            <a:xfrm>
              <a:off x="8332108" y="899160"/>
              <a:ext cx="3288392" cy="153162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89121B42-9E30-8EEE-B833-CB2D40F5021C}"/>
                </a:ext>
              </a:extLst>
            </p:cNvPr>
            <p:cNvSpPr txBox="1"/>
            <p:nvPr/>
          </p:nvSpPr>
          <p:spPr>
            <a:xfrm>
              <a:off x="8488376" y="1035872"/>
              <a:ext cx="293219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The slope of SAR (beta diversity) reflects species spatial </a:t>
              </a:r>
              <a:r>
                <a:rPr lang="en-US" b="1" dirty="0"/>
                <a:t>aggregation</a:t>
              </a:r>
              <a:r>
                <a:rPr lang="en-US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1855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6" grpId="0"/>
    </p:bldLst>
  </p:timing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9323</TotalTime>
  <Words>2784</Words>
  <Application>Microsoft Office PowerPoint</Application>
  <PresentationFormat>Widescreen</PresentationFormat>
  <Paragraphs>332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Cambria Math</vt:lpstr>
      <vt:lpstr>Times New Roman</vt:lpstr>
      <vt:lpstr>Office Theme</vt:lpstr>
      <vt:lpstr>Biodiversity II – spatial scale (a.k.a. area, grain, or resolution)</vt:lpstr>
      <vt:lpstr>Species-area relationship (SAR)</vt:lpstr>
      <vt:lpstr>Species-area relationship: the basics</vt:lpstr>
      <vt:lpstr>Species-area relationship: the basics</vt:lpstr>
      <vt:lpstr>Species-area relationship: the basics</vt:lpstr>
      <vt:lpstr>Species-area relationship: the basics</vt:lpstr>
      <vt:lpstr>Species-area relationship: the basics</vt:lpstr>
      <vt:lpstr>Species-Area Relationship: link between alpha, beta, and gamma diversity</vt:lpstr>
      <vt:lpstr>Species-Area Relationship: link between alpha, beta, and gamma diversity</vt:lpstr>
      <vt:lpstr>Local, regional, and continental SAR</vt:lpstr>
      <vt:lpstr>Local, regional, and continental SAR – the tri-phasic function</vt:lpstr>
      <vt:lpstr>Island (non-nested) Species-Area relationship (ISAR)</vt:lpstr>
      <vt:lpstr>Island (non-nested) Species-Area relationship (ISAR)</vt:lpstr>
      <vt:lpstr>Island (non-nested) Species-Area relationship (ISAR)</vt:lpstr>
      <vt:lpstr>You should know</vt:lpstr>
      <vt:lpstr>Scale dependence of biodiversity patterns</vt:lpstr>
      <vt:lpstr>Because of SAR, practically everything about biodiversity is grain-dependent</vt:lpstr>
      <vt:lpstr>Because of SAR, practically everything about biodiversity is grain-dependent</vt:lpstr>
      <vt:lpstr>Spatial patterns of biodiversity are grain-dependent</vt:lpstr>
      <vt:lpstr>Spatial patterns of biodiversity are grain-dependent</vt:lpstr>
      <vt:lpstr>Environmental predictors of biodiversity are grain-dependent</vt:lpstr>
      <vt:lpstr>Biodiversity change is grain dependent</vt:lpstr>
      <vt:lpstr>Biodiversity change is grain dependent</vt:lpstr>
      <vt:lpstr>The paradox of global biodiversity change</vt:lpstr>
      <vt:lpstr>You should know</vt:lpstr>
      <vt:lpstr>Related concepts</vt:lpstr>
      <vt:lpstr>Species-time-area relationship (STAR)</vt:lpstr>
      <vt:lpstr>Species loss due to area loss: The Endemics-Area relationship (EAR)</vt:lpstr>
      <vt:lpstr>Species loss due to area loss: The Endemics-Area relationship (EAR)</vt:lpstr>
      <vt:lpstr>Species accumulation curves: Individual-based rarefaction</vt:lpstr>
      <vt:lpstr>Species accumulation curves – Sample-based rarefaction</vt:lpstr>
      <vt:lpstr>You should know</vt:lpstr>
      <vt:lpstr>Thank you.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Biodiversity dynamics across a continuum of space, time, and their scales</dc:title>
  <dc:creator>Keil Petr</dc:creator>
  <cp:lastModifiedBy>Keil Petr</cp:lastModifiedBy>
  <cp:revision>624</cp:revision>
  <cp:lastPrinted>2022-01-20T14:55:36Z</cp:lastPrinted>
  <dcterms:created xsi:type="dcterms:W3CDTF">2021-11-22T08:31:33Z</dcterms:created>
  <dcterms:modified xsi:type="dcterms:W3CDTF">2022-12-04T21:16:39Z</dcterms:modified>
</cp:coreProperties>
</file>

<file path=docProps/thumbnail.jpeg>
</file>